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6"/>
  </p:notesMasterIdLst>
  <p:sldIdLst>
    <p:sldId id="257" r:id="rId5"/>
  </p:sldIdLst>
  <p:sldSz cx="7562850" cy="10688638"/>
  <p:notesSz cx="6858000" cy="9144000"/>
  <p:embeddedFontLst>
    <p:embeddedFont>
      <p:font typeface="Bree Serif" panose="020B0604020202020204" charset="0"/>
      <p:regular r:id="rId7"/>
    </p:embeddedFont>
    <p:embeddedFont>
      <p:font typeface="Century Gothic" panose="020B050202020202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366">
          <p15:clr>
            <a:srgbClr val="A4A3A4"/>
          </p15:clr>
        </p15:guide>
        <p15:guide id="2" pos="238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4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46" dt="2026-09-01T18:17:43.8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3366"/>
        <p:guide pos="2382"/>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font" Target="fonts/font2.fntdata" Id="rId8" /><Relationship Type="http://schemas.openxmlformats.org/officeDocument/2006/relationships/viewProps" Target="viewProps.xml" Id="rId13" /><Relationship Type="http://schemas.openxmlformats.org/officeDocument/2006/relationships/customXml" Target="../customXml/item3.xml" Id="rId3" /><Relationship Type="http://schemas.openxmlformats.org/officeDocument/2006/relationships/font" Target="fonts/font1.fntdata" Id="rId7" /><Relationship Type="http://schemas.openxmlformats.org/officeDocument/2006/relationships/presProps" Target="presProps.xml" Id="rId12" /><Relationship Type="http://schemas.microsoft.com/office/2015/10/relationships/revisionInfo" Target="revisionInfo.xml" Id="rId17" /><Relationship Type="http://schemas.openxmlformats.org/officeDocument/2006/relationships/customXml" Target="../customXml/item2.xml" Id="rId2" /><Relationship Type="http://schemas.openxmlformats.org/officeDocument/2006/relationships/customXml" Target="../customXml/item1.xml" Id="rId1" /><Relationship Type="http://schemas.openxmlformats.org/officeDocument/2006/relationships/notesMaster" Target="notesMasters/notesMaster1.xml" Id="rId6" /><Relationship Type="http://schemas.openxmlformats.org/officeDocument/2006/relationships/font" Target="fonts/font5.fntdata" Id="rId11" /><Relationship Type="http://schemas.openxmlformats.org/officeDocument/2006/relationships/slide" Target="slides/slide1.xml" Id="rId5" /><Relationship Type="http://schemas.openxmlformats.org/officeDocument/2006/relationships/tableStyles" Target="tableStyles.xml" Id="rId15" /><Relationship Type="http://schemas.openxmlformats.org/officeDocument/2006/relationships/font" Target="fonts/font4.fntdata" Id="rId10" /><Relationship Type="http://schemas.openxmlformats.org/officeDocument/2006/relationships/slideMaster" Target="slideMasters/slideMaster1.xml" Id="rId4" /><Relationship Type="http://schemas.openxmlformats.org/officeDocument/2006/relationships/font" Target="fonts/font3.fntdata" Id="rId9" /><Relationship Type="http://schemas.openxmlformats.org/officeDocument/2006/relationships/theme" Target="theme/theme1.xml" Id="rId14"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216068" y="685800"/>
            <a:ext cx="24267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8075ab958f_0_83:notes"/>
          <p:cNvSpPr>
            <a:spLocks noGrp="1" noRot="1" noChangeAspect="1"/>
          </p:cNvSpPr>
          <p:nvPr>
            <p:ph type="sldImg" idx="2"/>
          </p:nvPr>
        </p:nvSpPr>
        <p:spPr>
          <a:xfrm>
            <a:off x="2216150" y="685800"/>
            <a:ext cx="24272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8075ab958f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57834" y="1547257"/>
            <a:ext cx="7047900" cy="42654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257827" y="5889426"/>
            <a:ext cx="7047900" cy="16470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57827" y="4469553"/>
            <a:ext cx="7047900" cy="1749000"/>
          </a:xfrm>
          <a:prstGeom prst="rect">
            <a:avLst/>
          </a:prstGeom>
        </p:spPr>
        <p:txBody>
          <a:bodyPr spcFirstLastPara="1" wrap="square" lIns="116050" tIns="116050" rIns="116050" bIns="116050" anchor="ctr" anchorCtr="0">
            <a:no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257827" y="2394889"/>
            <a:ext cx="7047900" cy="7099500"/>
          </a:xfrm>
          <a:prstGeom prst="rect">
            <a:avLst/>
          </a:prstGeom>
        </p:spPr>
        <p:txBody>
          <a:bodyPr spcFirstLastPara="1" wrap="square" lIns="116050" tIns="116050" rIns="116050" bIns="116050" anchor="t"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19" name="Google Shape;19;p4"/>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257827" y="2394889"/>
            <a:ext cx="3308400" cy="70995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3" name="Google Shape;23;p5"/>
          <p:cNvSpPr txBox="1">
            <a:spLocks noGrp="1"/>
          </p:cNvSpPr>
          <p:nvPr>
            <p:ph type="body" idx="2"/>
          </p:nvPr>
        </p:nvSpPr>
        <p:spPr>
          <a:xfrm>
            <a:off x="3997194" y="2394889"/>
            <a:ext cx="3308400" cy="70995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4" name="Google Shape;24;p5"/>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57827" y="1154559"/>
            <a:ext cx="2322600" cy="15702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257827" y="2887645"/>
            <a:ext cx="2322600" cy="66066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05518" y="935430"/>
            <a:ext cx="5267100" cy="85008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781800" y="-260"/>
            <a:ext cx="3781800" cy="106884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19612" y="2562587"/>
            <a:ext cx="3346200" cy="30801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219612" y="5824903"/>
            <a:ext cx="3346200" cy="25665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4085783" y="1504657"/>
            <a:ext cx="3173700" cy="76788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57827" y="8791305"/>
            <a:ext cx="4962000" cy="12573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57827" y="2298572"/>
            <a:ext cx="7047900" cy="40803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257827" y="6550450"/>
            <a:ext cx="7047900" cy="27033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57827" y="924780"/>
            <a:ext cx="7047900" cy="11901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257827" y="2394889"/>
            <a:ext cx="7047900" cy="70995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7008124" y="9690352"/>
            <a:ext cx="453900" cy="8178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5"/>
        <p:cNvGrpSpPr/>
        <p:nvPr/>
      </p:nvGrpSpPr>
      <p:grpSpPr>
        <a:xfrm>
          <a:off x="0" y="0"/>
          <a:ext cx="0" cy="0"/>
          <a:chOff x="0" y="0"/>
          <a:chExt cx="0" cy="0"/>
        </a:xfrm>
      </p:grpSpPr>
      <p:sp>
        <p:nvSpPr>
          <p:cNvPr id="76" name="Google Shape;76;p14"/>
          <p:cNvSpPr/>
          <p:nvPr/>
        </p:nvSpPr>
        <p:spPr>
          <a:xfrm>
            <a:off x="4756932" y="2334272"/>
            <a:ext cx="2492684" cy="5358830"/>
          </a:xfrm>
          <a:prstGeom prst="roundRect">
            <a:avLst>
              <a:gd name="adj" fmla="val 4054"/>
            </a:avLst>
          </a:prstGeom>
          <a:solidFill>
            <a:schemeClr val="lt1"/>
          </a:solidFill>
          <a:ln w="28575" cap="flat" cmpd="sng">
            <a:solidFill>
              <a:srgbClr val="13456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r>
              <a:rPr lang="en-GB" dirty="0">
                <a:latin typeface="Century Gothic"/>
                <a:ea typeface="Century Gothic"/>
                <a:cs typeface="Century Gothic"/>
                <a:sym typeface="Century Gothic"/>
              </a:rPr>
              <a:t>PE is on Tuesdays and Thursdays.</a:t>
            </a:r>
            <a:endParaRPr lang="en-GB" dirty="0">
              <a:latin typeface="Century Gothic"/>
              <a:ea typeface="Century Gothic"/>
              <a:cs typeface="Century Gothic"/>
            </a:endParaRPr>
          </a:p>
          <a:p>
            <a:pPr marL="0" lvl="0" indent="0" algn="l" rtl="0">
              <a:spcBef>
                <a:spcPts val="0"/>
              </a:spcBef>
              <a:spcAft>
                <a:spcPts val="0"/>
              </a:spcAft>
              <a:buNone/>
            </a:pPr>
            <a:endParaRPr lang="en-GB">
              <a:latin typeface="Century Gothic"/>
              <a:ea typeface="Century Gothic"/>
              <a:cs typeface="Century Gothic"/>
              <a:sym typeface="Century Gothic"/>
            </a:endParaRPr>
          </a:p>
          <a:p>
            <a:r>
              <a:rPr lang="en-GB" dirty="0">
                <a:latin typeface="Century Gothic"/>
                <a:ea typeface="Century Gothic"/>
                <a:cs typeface="Century Gothic"/>
                <a:sym typeface="Century Gothic"/>
              </a:rPr>
              <a:t>Forest School is </a:t>
            </a:r>
            <a:r>
              <a:rPr lang="en-GB" dirty="0" err="1">
                <a:latin typeface="Century Gothic"/>
                <a:ea typeface="Century Gothic"/>
                <a:cs typeface="Century Gothic"/>
                <a:sym typeface="Century Gothic"/>
              </a:rPr>
              <a:t>onWednesday</a:t>
            </a:r>
            <a:r>
              <a:rPr lang="en-GB" dirty="0">
                <a:latin typeface="Century Gothic"/>
                <a:ea typeface="Century Gothic"/>
                <a:cs typeface="Century Gothic"/>
                <a:sym typeface="Century Gothic"/>
              </a:rPr>
              <a:t>- please send  children in trousers, leggings/joggers are great.</a:t>
            </a:r>
            <a:endParaRPr dirty="0">
              <a:latin typeface="Century Gothic"/>
              <a:ea typeface="Century Gothic"/>
              <a:cs typeface="Century Gothic"/>
              <a:sym typeface="Century Gothic"/>
            </a:endParaRPr>
          </a:p>
          <a:p>
            <a:pPr marL="0" lvl="0" indent="0" algn="l" rtl="0">
              <a:spcBef>
                <a:spcPts val="0"/>
              </a:spcBef>
              <a:spcAft>
                <a:spcPts val="0"/>
              </a:spcAft>
              <a:buNone/>
            </a:pPr>
            <a:endParaRPr lang="en-US">
              <a:latin typeface="Century Gothic"/>
              <a:ea typeface="Century Gothic"/>
              <a:cs typeface="Century Gothic"/>
              <a:sym typeface="Century Gothic"/>
            </a:endParaRPr>
          </a:p>
          <a:p>
            <a:r>
              <a:rPr lang="en-GB" dirty="0">
                <a:latin typeface="Century Gothic"/>
                <a:ea typeface="Century Gothic"/>
                <a:cs typeface="Century Gothic"/>
                <a:sym typeface="Century Gothic"/>
              </a:rPr>
              <a:t>Bring book bags to school each day and look at Dojo.</a:t>
            </a:r>
            <a:endParaRPr dirty="0">
              <a:latin typeface="Century Gothic"/>
              <a:ea typeface="Century Gothic"/>
              <a:cs typeface="Century Gothic"/>
              <a:sym typeface="Century Gothic"/>
            </a:endParaRPr>
          </a:p>
          <a:p>
            <a:pPr marL="0" lvl="0" indent="0" algn="l" rtl="0">
              <a:spcBef>
                <a:spcPts val="0"/>
              </a:spcBef>
              <a:spcAft>
                <a:spcPts val="0"/>
              </a:spcAft>
              <a:buNone/>
            </a:pPr>
            <a:endParaRPr>
              <a:latin typeface="Century Gothic"/>
              <a:ea typeface="Century Gothic"/>
              <a:cs typeface="Century Gothic"/>
              <a:sym typeface="Century Gothic"/>
            </a:endParaRPr>
          </a:p>
          <a:p>
            <a:r>
              <a:rPr lang="en-GB" dirty="0">
                <a:latin typeface="Century Gothic"/>
                <a:ea typeface="Century Gothic"/>
                <a:cs typeface="Century Gothic"/>
                <a:sym typeface="Century Gothic"/>
              </a:rPr>
              <a:t>Unmissable Mondays  and fun Fridays this term may include: -</a:t>
            </a:r>
            <a:endParaRPr lang="en-GB" dirty="0">
              <a:latin typeface="Century Gothic"/>
              <a:ea typeface="Century Gothic"/>
              <a:cs typeface="Century Gothic"/>
            </a:endParaRPr>
          </a:p>
          <a:p>
            <a:r>
              <a:rPr lang="en-GB" dirty="0">
                <a:latin typeface="Century Gothic"/>
                <a:ea typeface="Century Gothic"/>
                <a:cs typeface="Century Gothic"/>
              </a:rPr>
              <a:t>. Arts and crafts</a:t>
            </a:r>
          </a:p>
          <a:p>
            <a:pPr lvl="0" algn="l">
              <a:spcBef>
                <a:spcPts val="0"/>
              </a:spcBef>
              <a:spcAft>
                <a:spcPts val="0"/>
              </a:spcAft>
            </a:pPr>
            <a:r>
              <a:rPr lang="en-GB" dirty="0">
                <a:latin typeface="Century Gothic"/>
                <a:ea typeface="Century Gothic"/>
                <a:cs typeface="Century Gothic"/>
              </a:rPr>
              <a:t>.dancing</a:t>
            </a:r>
          </a:p>
          <a:p>
            <a:r>
              <a:rPr lang="en-GB" dirty="0">
                <a:latin typeface="Century Gothic"/>
                <a:ea typeface="Century Gothic"/>
                <a:cs typeface="Century Gothic"/>
              </a:rPr>
              <a:t>.climbing wall and much more</a:t>
            </a:r>
          </a:p>
          <a:p>
            <a:endParaRPr lang="en-GB">
              <a:latin typeface="Century Gothic"/>
            </a:endParaRPr>
          </a:p>
          <a:p>
            <a:endParaRPr lang="en-GB">
              <a:ea typeface="Century Gothic"/>
            </a:endParaRPr>
          </a:p>
          <a:p>
            <a:pPr marL="0" lvl="0" indent="0" algn="l">
              <a:spcBef>
                <a:spcPts val="0"/>
              </a:spcBef>
              <a:spcAft>
                <a:spcPts val="0"/>
              </a:spcAft>
              <a:buNone/>
            </a:pPr>
            <a:endParaRPr lang="en-GB">
              <a:latin typeface="Century Gothic"/>
              <a:ea typeface="Century Gothic"/>
              <a:cs typeface="Century Gothic"/>
            </a:endParaRPr>
          </a:p>
          <a:p>
            <a:pPr marL="285750" indent="-285750">
              <a:buFont typeface="Arial" panose="020B0604020202020204" pitchFamily="34" charset="0"/>
              <a:buChar char="•"/>
            </a:pPr>
            <a:endParaRPr lang="en-GB">
              <a:latin typeface="Century Gothic"/>
              <a:ea typeface="Century Gothic"/>
              <a:cs typeface="Century Gothic"/>
            </a:endParaRPr>
          </a:p>
          <a:p>
            <a:endParaRPr lang="en-US">
              <a:latin typeface="Century Gothic"/>
              <a:ea typeface="Century Gothic"/>
              <a:cs typeface="Century Gothic"/>
            </a:endParaRPr>
          </a:p>
          <a:p>
            <a:endParaRPr lang="en-US">
              <a:latin typeface="Century Gothic"/>
              <a:ea typeface="Century Gothic"/>
              <a:cs typeface="Century Gothic"/>
            </a:endParaRPr>
          </a:p>
          <a:p>
            <a:endParaRPr lang="en-US">
              <a:latin typeface="Century Gothic"/>
              <a:ea typeface="Century Gothic"/>
              <a:cs typeface="Century Gothic"/>
            </a:endParaRPr>
          </a:p>
          <a:p>
            <a:endParaRPr lang="en-US">
              <a:latin typeface="Century Gothic"/>
              <a:ea typeface="Century Gothic"/>
              <a:cs typeface="Century Gothic"/>
            </a:endParaRPr>
          </a:p>
        </p:txBody>
      </p:sp>
      <p:sp>
        <p:nvSpPr>
          <p:cNvPr id="77" name="Google Shape;77;p14"/>
          <p:cNvSpPr/>
          <p:nvPr/>
        </p:nvSpPr>
        <p:spPr>
          <a:xfrm>
            <a:off x="321483" y="2069865"/>
            <a:ext cx="4223350" cy="2437389"/>
          </a:xfrm>
          <a:prstGeom prst="roundRect">
            <a:avLst>
              <a:gd name="adj" fmla="val 4054"/>
            </a:avLst>
          </a:prstGeom>
          <a:solidFill>
            <a:schemeClr val="lt1"/>
          </a:solidFill>
          <a:ln w="28575" cap="flat" cmpd="sng">
            <a:solidFill>
              <a:srgbClr val="13456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r>
              <a:rPr lang="en-GB" sz="1200" b="1" dirty="0">
                <a:latin typeface="Century Gothic"/>
              </a:rPr>
              <a:t>9th September: </a:t>
            </a:r>
            <a:r>
              <a:rPr lang="en-GB" sz="1200" dirty="0">
                <a:latin typeface="Century Gothic"/>
              </a:rPr>
              <a:t>Meet the Teacher 3.30pm to, 5.00pm </a:t>
            </a:r>
            <a:endParaRPr lang="en-GB" sz="1200" b="1" dirty="0">
              <a:latin typeface="Century Gothic"/>
            </a:endParaRPr>
          </a:p>
          <a:p>
            <a:r>
              <a:rPr lang="en-GB" sz="1200" b="1" dirty="0">
                <a:latin typeface="Century Gothic"/>
              </a:rPr>
              <a:t>h September: </a:t>
            </a:r>
            <a:r>
              <a:rPr lang="en-GB" sz="1200" dirty="0">
                <a:latin typeface="Century Gothic"/>
              </a:rPr>
              <a:t>School Photographer in school (classes, individual and siblings)</a:t>
            </a:r>
          </a:p>
          <a:p>
            <a:r>
              <a:rPr lang="en-GB" sz="1200" b="1" dirty="0">
                <a:latin typeface="Century Gothic"/>
              </a:rPr>
              <a:t>Friday 23th October: </a:t>
            </a:r>
            <a:r>
              <a:rPr lang="en-GB" sz="1200" dirty="0">
                <a:latin typeface="Century Gothic"/>
              </a:rPr>
              <a:t>Children break up for Half Term</a:t>
            </a:r>
          </a:p>
          <a:p>
            <a:r>
              <a:rPr lang="en-GB" sz="1200" b="1" dirty="0">
                <a:latin typeface="Century Gothic"/>
              </a:rPr>
              <a:t>Wednesday 5th November: </a:t>
            </a:r>
            <a:r>
              <a:rPr lang="en-GB" sz="1200" dirty="0">
                <a:latin typeface="Century Gothic"/>
              </a:rPr>
              <a:t>Fireworks event</a:t>
            </a:r>
          </a:p>
          <a:p>
            <a:r>
              <a:rPr lang="en-GB" sz="1200" b="1" dirty="0">
                <a:latin typeface="Century Gothic"/>
                <a:ea typeface="Century Gothic"/>
                <a:cs typeface="Century Gothic"/>
                <a:sym typeface="Century Gothic"/>
              </a:rPr>
              <a:t> Nov: </a:t>
            </a:r>
            <a:r>
              <a:rPr lang="en-GB" sz="1200" dirty="0">
                <a:latin typeface="Century Gothic"/>
                <a:ea typeface="Century Gothic"/>
                <a:cs typeface="Century Gothic"/>
                <a:sym typeface="Century Gothic"/>
              </a:rPr>
              <a:t>parent evenings</a:t>
            </a:r>
            <a:endParaRPr lang="en-GB" sz="1200" dirty="0">
              <a:latin typeface="Century Gothic"/>
              <a:ea typeface="Century Gothic"/>
              <a:cs typeface="Century Gothic"/>
            </a:endParaRPr>
          </a:p>
          <a:p>
            <a:r>
              <a:rPr lang="en-GB" sz="1200" b="1" dirty="0">
                <a:latin typeface="Century Gothic"/>
                <a:ea typeface="Century Gothic"/>
                <a:cs typeface="Century Gothic"/>
                <a:sym typeface="Century Gothic"/>
              </a:rPr>
              <a:t> Nov: </a:t>
            </a:r>
            <a:r>
              <a:rPr lang="en-GB" sz="1200" dirty="0">
                <a:latin typeface="Century Gothic"/>
                <a:ea typeface="Century Gothic"/>
                <a:cs typeface="Century Gothic"/>
                <a:sym typeface="Century Gothic"/>
              </a:rPr>
              <a:t>Mini-bus Trip   TBA</a:t>
            </a:r>
            <a:endParaRPr sz="1200" dirty="0">
              <a:latin typeface="Century Gothic"/>
              <a:ea typeface="Century Gothic"/>
              <a:cs typeface="Century Gothic"/>
            </a:endParaRPr>
          </a:p>
          <a:p>
            <a:r>
              <a:rPr lang="en-GB" sz="1200" b="1" dirty="0">
                <a:latin typeface="Century Gothic"/>
                <a:ea typeface="Century Gothic"/>
                <a:cs typeface="Century Gothic"/>
                <a:sym typeface="Century Gothic"/>
              </a:rPr>
              <a:t> Dec: </a:t>
            </a:r>
            <a:r>
              <a:rPr lang="en-GB" sz="1200" dirty="0">
                <a:latin typeface="Century Gothic"/>
                <a:ea typeface="Century Gothic"/>
                <a:cs typeface="Century Gothic"/>
                <a:sym typeface="Century Gothic"/>
              </a:rPr>
              <a:t>Nativity Play</a:t>
            </a:r>
            <a:endParaRPr lang="en-GB" sz="1200" dirty="0">
              <a:latin typeface="Century Gothic"/>
              <a:ea typeface="Century Gothic"/>
              <a:cs typeface="Century Gothic"/>
            </a:endParaRPr>
          </a:p>
          <a:p>
            <a:r>
              <a:rPr lang="en-GB" sz="1200" b="1" dirty="0">
                <a:latin typeface="Century Gothic"/>
                <a:ea typeface="Century Gothic"/>
                <a:cs typeface="Century Gothic"/>
              </a:rPr>
              <a:t>18th Dec:</a:t>
            </a:r>
            <a:r>
              <a:rPr lang="en-GB" sz="1200" dirty="0">
                <a:latin typeface="Century Gothic"/>
                <a:ea typeface="Century Gothic"/>
                <a:cs typeface="Century Gothic"/>
              </a:rPr>
              <a:t> Christmas jumper day</a:t>
            </a:r>
          </a:p>
          <a:p>
            <a:pPr marL="0" lvl="0" indent="0" algn="l" rtl="0">
              <a:spcBef>
                <a:spcPts val="0"/>
              </a:spcBef>
              <a:spcAft>
                <a:spcPts val="0"/>
              </a:spcAft>
              <a:buNone/>
            </a:pPr>
            <a:endParaRPr>
              <a:latin typeface="Century Gothic"/>
              <a:ea typeface="Century Gothic"/>
              <a:cs typeface="Century Gothic"/>
              <a:sym typeface="Century Gothic"/>
            </a:endParaRPr>
          </a:p>
          <a:p>
            <a:pPr marL="0" lvl="0" indent="0" algn="l" rtl="0">
              <a:spcBef>
                <a:spcPts val="0"/>
              </a:spcBef>
              <a:spcAft>
                <a:spcPts val="0"/>
              </a:spcAft>
              <a:buNone/>
            </a:pPr>
            <a:endParaRPr>
              <a:latin typeface="Century Gothic"/>
            </a:endParaRPr>
          </a:p>
          <a:p>
            <a:pPr marL="0" lvl="0" indent="0" algn="l" rtl="0">
              <a:spcBef>
                <a:spcPts val="0"/>
              </a:spcBef>
              <a:spcAft>
                <a:spcPts val="0"/>
              </a:spcAft>
              <a:buNone/>
            </a:pPr>
            <a:endParaRPr>
              <a:latin typeface="Century Gothic"/>
            </a:endParaRPr>
          </a:p>
          <a:p>
            <a:endParaRPr lang="en-GB"/>
          </a:p>
          <a:p>
            <a:endParaRPr lang="en-GB"/>
          </a:p>
          <a:p>
            <a:pPr marL="0" lvl="0" indent="0" algn="l" rtl="0">
              <a:spcBef>
                <a:spcPts val="0"/>
              </a:spcBef>
              <a:spcAft>
                <a:spcPts val="0"/>
              </a:spcAft>
              <a:buNone/>
            </a:pPr>
            <a:r>
              <a:rPr lang="en-GB" dirty="0"/>
              <a:t>                                     </a:t>
            </a:r>
            <a:endParaRPr dirty="0"/>
          </a:p>
        </p:txBody>
      </p:sp>
      <p:sp>
        <p:nvSpPr>
          <p:cNvPr id="78" name="Google Shape;78;p14"/>
          <p:cNvSpPr txBox="1">
            <a:spLocks noGrp="1"/>
          </p:cNvSpPr>
          <p:nvPr>
            <p:ph type="title"/>
          </p:nvPr>
        </p:nvSpPr>
        <p:spPr>
          <a:xfrm>
            <a:off x="1633816" y="424076"/>
            <a:ext cx="5493300" cy="783300"/>
          </a:xfrm>
          <a:prstGeom prst="rect">
            <a:avLst/>
          </a:prstGeom>
        </p:spPr>
        <p:txBody>
          <a:bodyPr spcFirstLastPara="1" wrap="square" lIns="116050" tIns="116050" rIns="116050" bIns="116050" anchor="ctr" anchorCtr="0">
            <a:noAutofit/>
          </a:bodyPr>
          <a:lstStyle/>
          <a:p>
            <a:pPr algn="ctr"/>
            <a:r>
              <a:rPr lang="en-GB" sz="3000" b="1">
                <a:latin typeface="Bree Serif"/>
                <a:ea typeface="Bree Serif"/>
                <a:cs typeface="Bree Serif"/>
                <a:sym typeface="Bree Serif"/>
              </a:rPr>
              <a:t>Reception NEWSLETTER</a:t>
            </a:r>
            <a:endParaRPr lang="en-US" sz="3000" b="1">
              <a:latin typeface="Bree Serif"/>
              <a:ea typeface="Bree Serif"/>
              <a:cs typeface="Bree Serif"/>
            </a:endParaRPr>
          </a:p>
        </p:txBody>
      </p:sp>
      <p:sp>
        <p:nvSpPr>
          <p:cNvPr id="79" name="Google Shape;79;p14"/>
          <p:cNvSpPr/>
          <p:nvPr/>
        </p:nvSpPr>
        <p:spPr>
          <a:xfrm>
            <a:off x="322199" y="5012317"/>
            <a:ext cx="4302235" cy="5653408"/>
          </a:xfrm>
          <a:prstGeom prst="roundRect">
            <a:avLst>
              <a:gd name="adj" fmla="val 4054"/>
            </a:avLst>
          </a:prstGeom>
          <a:solidFill>
            <a:schemeClr val="lt1"/>
          </a:solidFill>
          <a:ln w="28575" cap="flat" cmpd="sng">
            <a:solidFill>
              <a:srgbClr val="4472C4"/>
            </a:solidFill>
            <a:prstDash val="solid"/>
            <a:round/>
            <a:headEnd type="none" w="sm" len="sm"/>
            <a:tailEnd type="none" w="sm" len="sm"/>
          </a:ln>
        </p:spPr>
        <p:txBody>
          <a:bodyPr spcFirstLastPara="1" wrap="square" lIns="91425" tIns="91425" rIns="91425" bIns="91425" anchor="t" anchorCtr="0">
            <a:noAutofit/>
          </a:bodyPr>
          <a:lstStyle/>
          <a:p>
            <a:r>
              <a:rPr lang="en-GB" b="1" u="sng" dirty="0">
                <a:latin typeface="Century Gothic"/>
                <a:ea typeface="Century Gothic"/>
                <a:cs typeface="Century Gothic"/>
                <a:sym typeface="Century Gothic"/>
              </a:rPr>
              <a:t>Our topics are ‘Marvelous me' and 'transport’.</a:t>
            </a:r>
            <a:endParaRPr lang="en-GB" b="1" u="sng" dirty="0">
              <a:latin typeface="Century Gothic"/>
              <a:ea typeface="Century Gothic"/>
              <a:cs typeface="Century Gothic"/>
            </a:endParaRPr>
          </a:p>
          <a:p>
            <a:r>
              <a:rPr lang="en-GB" sz="1300" dirty="0">
                <a:latin typeface="Century Gothic"/>
                <a:ea typeface="Century Gothic"/>
                <a:cs typeface="Century Gothic"/>
                <a:sym typeface="Century Gothic"/>
              </a:rPr>
              <a:t>This half term we will be exploring the following-</a:t>
            </a:r>
            <a:endParaRPr lang="en-GB" sz="1300" dirty="0">
              <a:latin typeface="Century Gothic"/>
              <a:ea typeface="Century Gothic"/>
              <a:cs typeface="Century Gothic"/>
            </a:endParaRPr>
          </a:p>
          <a:p>
            <a:pPr marL="285750" indent="-285750">
              <a:buFont typeface="Arial" panose="020B0604020202020204" pitchFamily="34" charset="0"/>
              <a:buChar char="•"/>
            </a:pPr>
            <a:r>
              <a:rPr lang="en-GB" sz="1300" dirty="0">
                <a:latin typeface="Century Gothic"/>
                <a:sym typeface="Century Gothic"/>
              </a:rPr>
              <a:t>Our Faces</a:t>
            </a:r>
            <a:endParaRPr lang="en-GB" sz="1300" dirty="0">
              <a:latin typeface="Century Gothic"/>
            </a:endParaRPr>
          </a:p>
          <a:p>
            <a:pPr marL="285750" indent="-285750">
              <a:buFont typeface="Arial" panose="020B0604020202020204" pitchFamily="34" charset="0"/>
              <a:buChar char="•"/>
            </a:pPr>
            <a:r>
              <a:rPr lang="en-GB" sz="1300" dirty="0">
                <a:latin typeface="Century Gothic"/>
                <a:sym typeface="Century Gothic"/>
              </a:rPr>
              <a:t>Our homes and families</a:t>
            </a:r>
            <a:endParaRPr lang="en-GB" sz="1300" dirty="0">
              <a:latin typeface="Century Gothic"/>
            </a:endParaRPr>
          </a:p>
          <a:p>
            <a:pPr marL="285750" indent="-285750">
              <a:buFont typeface="Arial" panose="020B0604020202020204" pitchFamily="34" charset="0"/>
              <a:buChar char="•"/>
            </a:pPr>
            <a:r>
              <a:rPr lang="en-GB" sz="1300" dirty="0">
                <a:latin typeface="Century Gothic"/>
                <a:sym typeface="Century Gothic"/>
              </a:rPr>
              <a:t>My environment around me</a:t>
            </a:r>
            <a:endParaRPr lang="en-GB" sz="1300" dirty="0">
              <a:latin typeface="Century Gothic"/>
            </a:endParaRPr>
          </a:p>
          <a:p>
            <a:pPr marL="285750" indent="-285750">
              <a:buFont typeface="Arial" panose="020B0604020202020204" pitchFamily="34" charset="0"/>
              <a:buChar char="•"/>
            </a:pPr>
            <a:r>
              <a:rPr lang="en-GB" sz="1300" dirty="0">
                <a:latin typeface="Century Gothic"/>
                <a:sym typeface="Century Gothic"/>
              </a:rPr>
              <a:t>People who help us</a:t>
            </a:r>
            <a:endParaRPr lang="en-GB" sz="1300" dirty="0">
              <a:latin typeface="Century Gothic"/>
            </a:endParaRPr>
          </a:p>
          <a:p>
            <a:pPr marL="285750" indent="-285750">
              <a:buFont typeface="Arial" panose="020B0604020202020204" pitchFamily="34" charset="0"/>
              <a:buChar char="•"/>
            </a:pPr>
            <a:r>
              <a:rPr lang="en-GB" sz="1300" dirty="0">
                <a:latin typeface="Century Gothic"/>
                <a:sym typeface="Century Gothic"/>
              </a:rPr>
              <a:t>How our bodies work </a:t>
            </a:r>
            <a:endParaRPr lang="en-GB" sz="1300" dirty="0">
              <a:latin typeface="Century Gothic"/>
            </a:endParaRPr>
          </a:p>
          <a:p>
            <a:pPr marL="285750" indent="-285750">
              <a:buFont typeface="Arial" panose="020B0604020202020204" pitchFamily="34" charset="0"/>
              <a:buChar char="•"/>
            </a:pPr>
            <a:r>
              <a:rPr lang="en-GB" sz="1300" dirty="0">
                <a:latin typeface="Century Gothic"/>
                <a:sym typeface="Century Gothic"/>
              </a:rPr>
              <a:t>Exploring Autumn through our senses.</a:t>
            </a:r>
            <a:endParaRPr lang="en-GB" sz="1300" dirty="0">
              <a:latin typeface="Century Gothic"/>
            </a:endParaRPr>
          </a:p>
          <a:p>
            <a:r>
              <a:rPr lang="en-GB" sz="1300" dirty="0">
                <a:latin typeface="Century Gothic"/>
                <a:sym typeface="Century Gothic"/>
              </a:rPr>
              <a:t>After half term we will be focusing on transport, old and new and all the different types. What is the best way to travel? And what journeys have we been on?</a:t>
            </a:r>
            <a:endParaRPr lang="en-GB" sz="1300" dirty="0">
              <a:latin typeface="Century Gothic"/>
            </a:endParaRPr>
          </a:p>
          <a:p>
            <a:endParaRPr lang="en-GB" sz="1300">
              <a:latin typeface="Century Gothic"/>
              <a:sym typeface="Century Gothic"/>
            </a:endParaRPr>
          </a:p>
          <a:p>
            <a:r>
              <a:rPr lang="en-GB" sz="1300" dirty="0">
                <a:latin typeface="Century Gothic"/>
                <a:sym typeface="Century Gothic"/>
              </a:rPr>
              <a:t>Of course, we will also be learning about Christmas and celebrating this with our end of term Nativity play.</a:t>
            </a:r>
            <a:endParaRPr lang="en-GB" sz="1300" dirty="0">
              <a:latin typeface="Century Gothic"/>
            </a:endParaRPr>
          </a:p>
          <a:p>
            <a:endParaRPr lang="en-GB" sz="1300">
              <a:latin typeface="Century Gothic"/>
              <a:sym typeface="Century Gothic"/>
            </a:endParaRPr>
          </a:p>
          <a:p>
            <a:r>
              <a:rPr lang="en-GB" sz="1300" dirty="0">
                <a:latin typeface="Century Gothic"/>
                <a:sym typeface="Century Gothic"/>
              </a:rPr>
              <a:t>The children will also become outdoor explorers at our weekly forest school session each Wednesday.</a:t>
            </a:r>
            <a:endParaRPr lang="en-GB" sz="1300" dirty="0">
              <a:latin typeface="Century Gothic"/>
            </a:endParaRPr>
          </a:p>
          <a:p>
            <a:endParaRPr lang="en-GB" sz="1300">
              <a:latin typeface="Century Gothic"/>
              <a:sym typeface="Century Gothic"/>
            </a:endParaRPr>
          </a:p>
          <a:p>
            <a:r>
              <a:rPr lang="en-GB" sz="1300" dirty="0">
                <a:latin typeface="Century Gothic"/>
                <a:sym typeface="Century Gothic"/>
              </a:rPr>
              <a:t>We will be learning through play and developing many new learning skills. It's an exciting time of year to be in Reception.</a:t>
            </a:r>
          </a:p>
          <a:p>
            <a:endParaRPr lang="en-GB" sz="1300" dirty="0">
              <a:latin typeface="Century Gothic"/>
            </a:endParaRPr>
          </a:p>
          <a:p>
            <a:r>
              <a:rPr lang="en-GB" sz="1300" dirty="0">
                <a:latin typeface="Century Gothic"/>
              </a:rPr>
              <a:t>We will begin learning Phonics this month using </a:t>
            </a:r>
            <a:r>
              <a:rPr lang="en-GB" sz="1300" dirty="0" err="1">
                <a:latin typeface="Century Gothic"/>
              </a:rPr>
              <a:t>twinkl</a:t>
            </a:r>
            <a:r>
              <a:rPr lang="en-GB" sz="1300" dirty="0">
                <a:latin typeface="Century Gothic"/>
              </a:rPr>
              <a:t> phonics and meeting the characters Kit and Sam and Ben the dog.</a:t>
            </a:r>
          </a:p>
        </p:txBody>
      </p:sp>
      <p:sp>
        <p:nvSpPr>
          <p:cNvPr id="85" name="Google Shape;85;p14"/>
          <p:cNvSpPr txBox="1"/>
          <p:nvPr/>
        </p:nvSpPr>
        <p:spPr>
          <a:xfrm>
            <a:off x="463596" y="4649333"/>
            <a:ext cx="3330529" cy="461829"/>
          </a:xfrm>
          <a:prstGeom prst="rect">
            <a:avLst/>
          </a:prstGeom>
          <a:solidFill>
            <a:srgbClr val="ED7D31"/>
          </a:solid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Curriculum News</a:t>
            </a:r>
            <a:endParaRPr sz="2400">
              <a:solidFill>
                <a:srgbClr val="FFFFFF"/>
              </a:solidFill>
              <a:latin typeface="Century Gothic"/>
              <a:ea typeface="Century Gothic"/>
              <a:cs typeface="Century Gothic"/>
              <a:sym typeface="Century Gothic"/>
            </a:endParaRPr>
          </a:p>
        </p:txBody>
      </p:sp>
      <p:sp>
        <p:nvSpPr>
          <p:cNvPr id="89" name="Google Shape;89;p14"/>
          <p:cNvSpPr txBox="1"/>
          <p:nvPr/>
        </p:nvSpPr>
        <p:spPr>
          <a:xfrm>
            <a:off x="4751904" y="2467326"/>
            <a:ext cx="1747604" cy="492900"/>
          </a:xfrm>
          <a:prstGeom prst="rect">
            <a:avLst/>
          </a:prstGeom>
          <a:solidFill>
            <a:srgbClr val="ED7D31"/>
          </a:solid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Reminders</a:t>
            </a:r>
            <a:endParaRPr sz="2400">
              <a:solidFill>
                <a:srgbClr val="FFFFFF"/>
              </a:solidFill>
              <a:latin typeface="Century Gothic"/>
              <a:ea typeface="Century Gothic"/>
              <a:cs typeface="Century Gothic"/>
              <a:sym typeface="Century Gothic"/>
            </a:endParaRPr>
          </a:p>
        </p:txBody>
      </p:sp>
      <p:sp>
        <p:nvSpPr>
          <p:cNvPr id="3" name="Google Shape;84;p14">
            <a:extLst>
              <a:ext uri="{FF2B5EF4-FFF2-40B4-BE49-F238E27FC236}">
                <a16:creationId xmlns:a16="http://schemas.microsoft.com/office/drawing/2014/main" id="{3BE58857-D26E-5423-2172-0D682F9FF6CE}"/>
              </a:ext>
            </a:extLst>
          </p:cNvPr>
          <p:cNvSpPr txBox="1"/>
          <p:nvPr/>
        </p:nvSpPr>
        <p:spPr>
          <a:xfrm>
            <a:off x="5935" y="1278432"/>
            <a:ext cx="7571680" cy="453776"/>
          </a:xfrm>
          <a:prstGeom prst="rect">
            <a:avLst/>
          </a:prstGeom>
          <a:solidFill>
            <a:srgbClr val="ED7D31"/>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4" name="Google Shape;84;p14">
            <a:extLst>
              <a:ext uri="{FF2B5EF4-FFF2-40B4-BE49-F238E27FC236}">
                <a16:creationId xmlns:a16="http://schemas.microsoft.com/office/drawing/2014/main" id="{03124259-8976-58C0-AB2C-0DDC9500E22A}"/>
              </a:ext>
            </a:extLst>
          </p:cNvPr>
          <p:cNvSpPr txBox="1"/>
          <p:nvPr/>
        </p:nvSpPr>
        <p:spPr>
          <a:xfrm>
            <a:off x="2132744" y="1126400"/>
            <a:ext cx="4834021" cy="763893"/>
          </a:xfrm>
          <a:prstGeom prst="rect">
            <a:avLst/>
          </a:prstGeom>
          <a:solidFill>
            <a:srgbClr val="ED7D31"/>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rtl="0">
              <a:spcBef>
                <a:spcPts val="0"/>
              </a:spcBef>
              <a:spcAft>
                <a:spcPts val="0"/>
              </a:spcAft>
              <a:buNone/>
            </a:pPr>
            <a:r>
              <a:rPr lang="en-GB" sz="2300">
                <a:solidFill>
                  <a:srgbClr val="FFFFFF"/>
                </a:solidFill>
                <a:latin typeface="Bree Serif"/>
                <a:ea typeface="Century Gothic"/>
                <a:cs typeface="Century Gothic"/>
                <a:sym typeface="Bree Serif"/>
              </a:rPr>
              <a:t>           Autumn Term </a:t>
            </a:r>
            <a:endParaRPr sz="2300">
              <a:solidFill>
                <a:srgbClr val="FFFFFF"/>
              </a:solidFill>
              <a:latin typeface="Century Gothic"/>
              <a:ea typeface="Century Gothic"/>
              <a:cs typeface="Century Gothic"/>
              <a:sym typeface="Century Gothic"/>
            </a:endParaRPr>
          </a:p>
        </p:txBody>
      </p:sp>
      <p:pic>
        <p:nvPicPr>
          <p:cNvPr id="5" name="Picture 4" descr="A blue and white logo with a fox&#10;&#10;Description automatically generated">
            <a:extLst>
              <a:ext uri="{FF2B5EF4-FFF2-40B4-BE49-F238E27FC236}">
                <a16:creationId xmlns:a16="http://schemas.microsoft.com/office/drawing/2014/main" id="{71BF5B78-D292-8F79-17F3-74871F3DEC38}"/>
              </a:ext>
            </a:extLst>
          </p:cNvPr>
          <p:cNvPicPr>
            <a:picLocks noChangeAspect="1"/>
          </p:cNvPicPr>
          <p:nvPr/>
        </p:nvPicPr>
        <p:blipFill>
          <a:blip r:embed="rId3"/>
          <a:stretch>
            <a:fillRect/>
          </a:stretch>
        </p:blipFill>
        <p:spPr>
          <a:xfrm>
            <a:off x="6513460" y="149360"/>
            <a:ext cx="1018598" cy="951908"/>
          </a:xfrm>
          <a:prstGeom prst="rect">
            <a:avLst/>
          </a:prstGeom>
        </p:spPr>
      </p:pic>
      <p:sp>
        <p:nvSpPr>
          <p:cNvPr id="15" name="Isosceles Triangle 14">
            <a:extLst>
              <a:ext uri="{FF2B5EF4-FFF2-40B4-BE49-F238E27FC236}">
                <a16:creationId xmlns:a16="http://schemas.microsoft.com/office/drawing/2014/main" id="{50A0B23B-AC8C-6240-5430-26F58DF68FF9}"/>
              </a:ext>
            </a:extLst>
          </p:cNvPr>
          <p:cNvSpPr/>
          <p:nvPr/>
        </p:nvSpPr>
        <p:spPr>
          <a:xfrm rot="5400000">
            <a:off x="3500650" y="2051314"/>
            <a:ext cx="475952" cy="567842"/>
          </a:xfrm>
          <a:prstGeom prst="triangle">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639FB7DD-4FA2-4779-031F-04C68625F018}"/>
              </a:ext>
            </a:extLst>
          </p:cNvPr>
          <p:cNvSpPr/>
          <p:nvPr/>
        </p:nvSpPr>
        <p:spPr>
          <a:xfrm rot="5400000">
            <a:off x="6540118" y="2432254"/>
            <a:ext cx="475952" cy="567842"/>
          </a:xfrm>
          <a:prstGeom prst="triangle">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71AE7C2-D334-EE76-A8A7-994B15F86C6F}"/>
              </a:ext>
            </a:extLst>
          </p:cNvPr>
          <p:cNvSpPr/>
          <p:nvPr/>
        </p:nvSpPr>
        <p:spPr>
          <a:xfrm rot="5400000">
            <a:off x="3762814" y="4622930"/>
            <a:ext cx="479640" cy="531300"/>
          </a:xfrm>
          <a:prstGeom prst="triangle">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Google Shape;87;p14">
            <a:extLst>
              <a:ext uri="{FF2B5EF4-FFF2-40B4-BE49-F238E27FC236}">
                <a16:creationId xmlns:a16="http://schemas.microsoft.com/office/drawing/2014/main" id="{93BB9C7C-661C-5615-AF66-61F18E636C46}"/>
              </a:ext>
            </a:extLst>
          </p:cNvPr>
          <p:cNvSpPr txBox="1"/>
          <p:nvPr/>
        </p:nvSpPr>
        <p:spPr>
          <a:xfrm>
            <a:off x="318144" y="2085201"/>
            <a:ext cx="3132676" cy="492900"/>
          </a:xfrm>
          <a:prstGeom prst="rect">
            <a:avLst/>
          </a:prstGeom>
          <a:solidFill>
            <a:srgbClr val="ED7D31"/>
          </a:solid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Upcoming Events</a:t>
            </a:r>
            <a:endParaRPr sz="2400">
              <a:solidFill>
                <a:srgbClr val="FFFFFF"/>
              </a:solidFill>
              <a:latin typeface="Century Gothic"/>
              <a:ea typeface="Century Gothic"/>
              <a:cs typeface="Century Gothic"/>
              <a:sym typeface="Century Gothic"/>
            </a:endParaRPr>
          </a:p>
        </p:txBody>
      </p:sp>
      <p:pic>
        <p:nvPicPr>
          <p:cNvPr id="12" name="Picture 11" descr="all about me clip art - Clip Art Library">
            <a:extLst>
              <a:ext uri="{FF2B5EF4-FFF2-40B4-BE49-F238E27FC236}">
                <a16:creationId xmlns:a16="http://schemas.microsoft.com/office/drawing/2014/main" id="{8F7A13ED-295C-DE18-00CE-17B691ACB307}"/>
              </a:ext>
            </a:extLst>
          </p:cNvPr>
          <p:cNvPicPr>
            <a:picLocks noChangeAspect="1"/>
          </p:cNvPicPr>
          <p:nvPr/>
        </p:nvPicPr>
        <p:blipFill>
          <a:blip r:embed="rId4"/>
          <a:stretch>
            <a:fillRect/>
          </a:stretch>
        </p:blipFill>
        <p:spPr>
          <a:xfrm>
            <a:off x="1212" y="631002"/>
            <a:ext cx="2052650" cy="1450162"/>
          </a:xfrm>
          <a:prstGeom prst="rect">
            <a:avLst/>
          </a:prstGeom>
        </p:spPr>
      </p:pic>
      <p:sp>
        <p:nvSpPr>
          <p:cNvPr id="13" name="Google Shape;84;p14">
            <a:extLst>
              <a:ext uri="{FF2B5EF4-FFF2-40B4-BE49-F238E27FC236}">
                <a16:creationId xmlns:a16="http://schemas.microsoft.com/office/drawing/2014/main" id="{BC8A0F7B-E725-2CC2-C947-684EC613089A}"/>
              </a:ext>
            </a:extLst>
          </p:cNvPr>
          <p:cNvSpPr txBox="1"/>
          <p:nvPr/>
        </p:nvSpPr>
        <p:spPr>
          <a:xfrm>
            <a:off x="1953249" y="1258168"/>
            <a:ext cx="932864" cy="453776"/>
          </a:xfrm>
          <a:prstGeom prst="rect">
            <a:avLst/>
          </a:prstGeom>
          <a:solidFill>
            <a:srgbClr val="ED7D31"/>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14" name="Google Shape;84;p14">
            <a:extLst>
              <a:ext uri="{FF2B5EF4-FFF2-40B4-BE49-F238E27FC236}">
                <a16:creationId xmlns:a16="http://schemas.microsoft.com/office/drawing/2014/main" id="{BC8A0F7B-E725-2CC2-C947-684EC613089A}"/>
              </a:ext>
            </a:extLst>
          </p:cNvPr>
          <p:cNvSpPr txBox="1"/>
          <p:nvPr/>
        </p:nvSpPr>
        <p:spPr>
          <a:xfrm>
            <a:off x="1953249" y="1278408"/>
            <a:ext cx="932864" cy="453776"/>
          </a:xfrm>
          <a:prstGeom prst="rect">
            <a:avLst/>
          </a:prstGeom>
          <a:solidFill>
            <a:srgbClr val="ED7D31"/>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18" name="Google Shape;84;p14">
            <a:extLst>
              <a:ext uri="{FF2B5EF4-FFF2-40B4-BE49-F238E27FC236}">
                <a16:creationId xmlns:a16="http://schemas.microsoft.com/office/drawing/2014/main" id="{BC8A0F7B-E725-2CC2-C947-684EC613089A}"/>
              </a:ext>
            </a:extLst>
          </p:cNvPr>
          <p:cNvSpPr txBox="1"/>
          <p:nvPr/>
        </p:nvSpPr>
        <p:spPr>
          <a:xfrm>
            <a:off x="12376" y="1278406"/>
            <a:ext cx="225111" cy="494262"/>
          </a:xfrm>
          <a:prstGeom prst="rect">
            <a:avLst/>
          </a:prstGeom>
          <a:solidFill>
            <a:srgbClr val="ED7D31"/>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pic>
        <p:nvPicPr>
          <p:cNvPr id="2" name="Picture 1">
            <a:extLst>
              <a:ext uri="{FF2B5EF4-FFF2-40B4-BE49-F238E27FC236}">
                <a16:creationId xmlns:a16="http://schemas.microsoft.com/office/drawing/2014/main" id="{320D0170-B4BA-3B74-1692-2730348D8653}"/>
              </a:ext>
            </a:extLst>
          </p:cNvPr>
          <p:cNvPicPr>
            <a:picLocks noChangeAspect="1"/>
          </p:cNvPicPr>
          <p:nvPr/>
        </p:nvPicPr>
        <p:blipFill>
          <a:blip r:embed="rId5"/>
          <a:stretch>
            <a:fillRect/>
          </a:stretch>
        </p:blipFill>
        <p:spPr>
          <a:xfrm>
            <a:off x="4676050" y="8025432"/>
            <a:ext cx="1216545" cy="1216545"/>
          </a:xfrm>
          <a:prstGeom prst="rect">
            <a:avLst/>
          </a:prstGeom>
        </p:spPr>
      </p:pic>
      <p:pic>
        <p:nvPicPr>
          <p:cNvPr id="6" name="Picture 5">
            <a:extLst>
              <a:ext uri="{FF2B5EF4-FFF2-40B4-BE49-F238E27FC236}">
                <a16:creationId xmlns:a16="http://schemas.microsoft.com/office/drawing/2014/main" id="{A56FA4DB-E3B2-480D-84B4-A44F785D10D0}"/>
              </a:ext>
            </a:extLst>
          </p:cNvPr>
          <p:cNvPicPr>
            <a:picLocks noChangeAspect="1"/>
          </p:cNvPicPr>
          <p:nvPr/>
        </p:nvPicPr>
        <p:blipFill>
          <a:blip r:embed="rId6"/>
          <a:stretch>
            <a:fillRect/>
          </a:stretch>
        </p:blipFill>
        <p:spPr>
          <a:xfrm>
            <a:off x="4655913" y="9410206"/>
            <a:ext cx="2643119" cy="1069501"/>
          </a:xfrm>
          <a:prstGeom prst="rect">
            <a:avLst/>
          </a:prstGeom>
        </p:spPr>
      </p:pic>
      <p:pic>
        <p:nvPicPr>
          <p:cNvPr id="8" name="Picture 7">
            <a:extLst>
              <a:ext uri="{FF2B5EF4-FFF2-40B4-BE49-F238E27FC236}">
                <a16:creationId xmlns:a16="http://schemas.microsoft.com/office/drawing/2014/main" id="{7C2B36A3-02F2-F45F-8072-D2F133CEAF7E}"/>
              </a:ext>
            </a:extLst>
          </p:cNvPr>
          <p:cNvPicPr>
            <a:picLocks noChangeAspect="1"/>
          </p:cNvPicPr>
          <p:nvPr/>
        </p:nvPicPr>
        <p:blipFill>
          <a:blip r:embed="rId7"/>
          <a:stretch>
            <a:fillRect/>
          </a:stretch>
        </p:blipFill>
        <p:spPr>
          <a:xfrm>
            <a:off x="6037617" y="8033560"/>
            <a:ext cx="1205338" cy="1205338"/>
          </a:xfrm>
          <a:prstGeom prst="rect">
            <a:avLst/>
          </a:prstGeom>
        </p:spPr>
      </p:pic>
      <p:pic>
        <p:nvPicPr>
          <p:cNvPr id="9" name="Picture 8">
            <a:extLst>
              <a:ext uri="{FF2B5EF4-FFF2-40B4-BE49-F238E27FC236}">
                <a16:creationId xmlns:a16="http://schemas.microsoft.com/office/drawing/2014/main" id="{F0719EC6-9405-929C-5568-48D789E65198}"/>
              </a:ext>
            </a:extLst>
          </p:cNvPr>
          <p:cNvPicPr>
            <a:picLocks noChangeAspect="1"/>
          </p:cNvPicPr>
          <p:nvPr/>
        </p:nvPicPr>
        <p:blipFill>
          <a:blip r:embed="rId8"/>
          <a:srcRect t="5966" b="6414"/>
          <a:stretch/>
        </p:blipFill>
        <p:spPr>
          <a:xfrm>
            <a:off x="6151487" y="1116186"/>
            <a:ext cx="987720" cy="933554"/>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SharedWithUsers xmlns="017a7080-fdc7-47e4-8e5f-997a017977d3">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EA544A2-C033-455A-943C-0CB58CF356EC}"/>
</file>

<file path=customXml/itemProps2.xml><?xml version="1.0" encoding="utf-8"?>
<ds:datastoreItem xmlns:ds="http://schemas.openxmlformats.org/officeDocument/2006/customXml" ds:itemID="{0FFDA402-86F0-4DB0-B910-64BFB49480CC}">
  <ds:schemaRefs>
    <ds:schemaRef ds:uri="017a7080-fdc7-47e4-8e5f-997a017977d3"/>
    <ds:schemaRef ds:uri="94405022-7a65-4182-94bd-deb136626dfc"/>
    <ds:schemaRef ds:uri="daa0393d-d931-47bc-852c-5124530b3e5e"/>
    <ds:schemaRef ds:uri="f162ca8c-2faa-45ff-9820-dd7bde6606a0"/>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61B1110-45FF-4830-9666-BB10EEBDCA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Slides>
  <Notes>1</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 Light</vt:lpstr>
      <vt:lpstr>Reception NEWSLETTER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NEWSLETTER</dc:title>
  <dc:creator>Head</dc:creator>
  <cp:revision>48</cp:revision>
  <dcterms:modified xsi:type="dcterms:W3CDTF">2026-09-01T18:17:44Z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ies>
</file>