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6"/>
  </p:notesMasterIdLst>
  <p:sldIdLst>
    <p:sldId id="272" r:id="rId5"/>
  </p:sldIdLst>
  <p:sldSz cx="7562850" cy="10688638"/>
  <p:notesSz cx="6858000" cy="9144000"/>
  <p:embeddedFontLst>
    <p:embeddedFont>
      <p:font typeface="Bree Serif" panose="020B0604020202020204" charset="0"/>
      <p:regular r:id="rId7"/>
    </p:embeddedFont>
    <p:embeddedFont>
      <p:font typeface="Century Gothic" panose="020B0502020202020204" pitchFamily="34" charset="0"/>
      <p:regular r:id="rId8"/>
      <p:bold r:id="rId9"/>
      <p:italic r:id="rId10"/>
      <p:bold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6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45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1C0C5C-7AF6-4C1E-88E5-B8D8DB8192E7}" v="69" dt="2026-09-08T09:44:33.8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2910" y="-696"/>
      </p:cViewPr>
      <p:guideLst>
        <p:guide orient="horz" pos="3366"/>
        <p:guide pos="23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. Lightfoot" userId="S::dlightfoot@foxespiece.co.uk::52275924-d174-40a3-ba8e-38685ac08a1e" providerId="AD" clId="Web-{2293C082-3AAC-8CFE-EDE5-6EB88739ACE8}"/>
    <pc:docChg chg="modSld">
      <pc:chgData name="D. Lightfoot" userId="S::dlightfoot@foxespiece.co.uk::52275924-d174-40a3-ba8e-38685ac08a1e" providerId="AD" clId="Web-{2293C082-3AAC-8CFE-EDE5-6EB88739ACE8}" dt="2026-09-04T14:34:55.815" v="211" actId="20577"/>
      <pc:docMkLst>
        <pc:docMk/>
      </pc:docMkLst>
      <pc:sldChg chg="modSp">
        <pc:chgData name="D. Lightfoot" userId="S::dlightfoot@foxespiece.co.uk::52275924-d174-40a3-ba8e-38685ac08a1e" providerId="AD" clId="Web-{2293C082-3AAC-8CFE-EDE5-6EB88739ACE8}" dt="2026-09-04T14:34:55.815" v="211" actId="20577"/>
        <pc:sldMkLst>
          <pc:docMk/>
          <pc:sldMk cId="3926865089" sldId="272"/>
        </pc:sldMkLst>
        <pc:spChg chg="mod">
          <ac:chgData name="D. Lightfoot" userId="S::dlightfoot@foxespiece.co.uk::52275924-d174-40a3-ba8e-38685ac08a1e" providerId="AD" clId="Web-{2293C082-3AAC-8CFE-EDE5-6EB88739ACE8}" dt="2026-09-04T14:34:55.815" v="211" actId="20577"/>
          <ac:spMkLst>
            <pc:docMk/>
            <pc:sldMk cId="3926865089" sldId="272"/>
            <ac:spMk id="3" creationId="{F95B817D-CAE8-A909-CD08-4694D61279F0}"/>
          </ac:spMkLst>
        </pc:spChg>
      </pc:sldChg>
    </pc:docChg>
  </pc:docChgLst>
  <pc:docChgLst>
    <pc:chgData name="D. Lightfoot" userId="S::dlightfoot@foxespiece.co.uk::52275924-d174-40a3-ba8e-38685ac08a1e" providerId="AD" clId="Web-{B11C0C5C-7AF6-4C1E-88E5-B8D8DB8192E7}"/>
    <pc:docChg chg="modSld">
      <pc:chgData name="D. Lightfoot" userId="S::dlightfoot@foxespiece.co.uk::52275924-d174-40a3-ba8e-38685ac08a1e" providerId="AD" clId="Web-{B11C0C5C-7AF6-4C1E-88E5-B8D8DB8192E7}" dt="2026-09-08T09:44:33.816" v="68" actId="20577"/>
      <pc:docMkLst>
        <pc:docMk/>
      </pc:docMkLst>
      <pc:sldChg chg="modSp">
        <pc:chgData name="D. Lightfoot" userId="S::dlightfoot@foxespiece.co.uk::52275924-d174-40a3-ba8e-38685ac08a1e" providerId="AD" clId="Web-{B11C0C5C-7AF6-4C1E-88E5-B8D8DB8192E7}" dt="2026-09-08T09:44:33.816" v="68" actId="20577"/>
        <pc:sldMkLst>
          <pc:docMk/>
          <pc:sldMk cId="3926865089" sldId="272"/>
        </pc:sldMkLst>
        <pc:spChg chg="mod">
          <ac:chgData name="D. Lightfoot" userId="S::dlightfoot@foxespiece.co.uk::52275924-d174-40a3-ba8e-38685ac08a1e" providerId="AD" clId="Web-{B11C0C5C-7AF6-4C1E-88E5-B8D8DB8192E7}" dt="2026-09-08T09:43:08.952" v="18" actId="20577"/>
          <ac:spMkLst>
            <pc:docMk/>
            <pc:sldMk cId="3926865089" sldId="272"/>
            <ac:spMk id="2" creationId="{80172FCA-FFA7-2721-1296-7F2CE2886A94}"/>
          </ac:spMkLst>
        </pc:spChg>
        <pc:spChg chg="mod">
          <ac:chgData name="D. Lightfoot" userId="S::dlightfoot@foxespiece.co.uk::52275924-d174-40a3-ba8e-38685ac08a1e" providerId="AD" clId="Web-{B11C0C5C-7AF6-4C1E-88E5-B8D8DB8192E7}" dt="2026-09-08T09:44:33.816" v="68" actId="20577"/>
          <ac:spMkLst>
            <pc:docMk/>
            <pc:sldMk cId="3926865089" sldId="272"/>
            <ac:spMk id="5" creationId="{8D48CEC0-123C-55F5-DA76-38B320100B08}"/>
          </ac:spMkLst>
        </pc:spChg>
      </pc:sldChg>
    </pc:docChg>
  </pc:docChgLst>
  <pc:docChgLst>
    <pc:chgData name="D. Lightfoot" userId="52275924-d174-40a3-ba8e-38685ac08a1e" providerId="ADAL" clId="{B122C969-31A5-36E2-8541-593EAB7738E7}"/>
    <pc:docChg chg="modSld">
      <pc:chgData name="D. Lightfoot" userId="52275924-d174-40a3-ba8e-38685ac08a1e" providerId="ADAL" clId="{B122C969-31A5-36E2-8541-593EAB7738E7}" dt="2026-08-27T12:53:54.372" v="444" actId="207"/>
      <pc:docMkLst>
        <pc:docMk/>
      </pc:docMkLst>
      <pc:sldChg chg="modSp mod">
        <pc:chgData name="D. Lightfoot" userId="52275924-d174-40a3-ba8e-38685ac08a1e" providerId="ADAL" clId="{B122C969-31A5-36E2-8541-593EAB7738E7}" dt="2026-08-27T12:53:54.372" v="444" actId="207"/>
        <pc:sldMkLst>
          <pc:docMk/>
          <pc:sldMk cId="3926865089" sldId="272"/>
        </pc:sldMkLst>
        <pc:spChg chg="mod">
          <ac:chgData name="D. Lightfoot" userId="52275924-d174-40a3-ba8e-38685ac08a1e" providerId="ADAL" clId="{B122C969-31A5-36E2-8541-593EAB7738E7}" dt="2026-08-27T12:52:39.891" v="54" actId="20577"/>
          <ac:spMkLst>
            <pc:docMk/>
            <pc:sldMk cId="3926865089" sldId="272"/>
            <ac:spMk id="2" creationId="{80172FCA-FFA7-2721-1296-7F2CE2886A94}"/>
          </ac:spMkLst>
        </pc:spChg>
        <pc:spChg chg="mod">
          <ac:chgData name="D. Lightfoot" userId="52275924-d174-40a3-ba8e-38685ac08a1e" providerId="ADAL" clId="{B122C969-31A5-36E2-8541-593EAB7738E7}" dt="2026-08-27T12:53:17.799" v="443" actId="20577"/>
          <ac:spMkLst>
            <pc:docMk/>
            <pc:sldMk cId="3926865089" sldId="272"/>
            <ac:spMk id="3" creationId="{F95B817D-CAE8-A909-CD08-4694D61279F0}"/>
          </ac:spMkLst>
        </pc:spChg>
        <pc:spChg chg="mod">
          <ac:chgData name="D. Lightfoot" userId="52275924-d174-40a3-ba8e-38685ac08a1e" providerId="ADAL" clId="{B122C969-31A5-36E2-8541-593EAB7738E7}" dt="2026-08-27T12:53:54.372" v="444" actId="207"/>
          <ac:spMkLst>
            <pc:docMk/>
            <pc:sldMk cId="3926865089" sldId="272"/>
            <ac:spMk id="5" creationId="{8D48CEC0-123C-55F5-DA76-38B320100B0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6068" y="685800"/>
            <a:ext cx="24267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8075ab958f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685800"/>
            <a:ext cx="24272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8075ab958f_0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16630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834" y="1547257"/>
            <a:ext cx="7047900" cy="42654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827" y="5889426"/>
            <a:ext cx="7047900" cy="16470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827" y="4469553"/>
            <a:ext cx="7047900" cy="17490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827" y="924780"/>
            <a:ext cx="7047900" cy="11901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827" y="2394889"/>
            <a:ext cx="7047900" cy="70995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827" y="924780"/>
            <a:ext cx="7047900" cy="11901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827" y="2394889"/>
            <a:ext cx="3308400" cy="70995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7194" y="2394889"/>
            <a:ext cx="3308400" cy="70995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827" y="924780"/>
            <a:ext cx="7047900" cy="11901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827" y="1154559"/>
            <a:ext cx="2322600" cy="15702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827" y="2887645"/>
            <a:ext cx="2322600" cy="66066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518" y="935430"/>
            <a:ext cx="5267100" cy="8500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1800" y="-260"/>
            <a:ext cx="3781800" cy="1068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16050" tIns="116050" rIns="116050" bIns="1160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612" y="2562587"/>
            <a:ext cx="3346200" cy="30801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612" y="5824903"/>
            <a:ext cx="3346200" cy="25665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5783" y="1504657"/>
            <a:ext cx="3173700" cy="7678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827" y="8791305"/>
            <a:ext cx="4962000" cy="12573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827" y="2298572"/>
            <a:ext cx="7047900" cy="40803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827" y="6550450"/>
            <a:ext cx="7047900" cy="27033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74650" algn="ctr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ctr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ctr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ctr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ctr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ctr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827" y="924780"/>
            <a:ext cx="7047900" cy="11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827" y="2394889"/>
            <a:ext cx="7047900" cy="70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Autofit/>
          </a:bodyPr>
          <a:lstStyle>
            <a:lvl1pPr marL="457200" lvl="0" indent="-3746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  <a:defRPr sz="2300">
                <a:solidFill>
                  <a:schemeClr val="dk2"/>
                </a:solidFill>
              </a:defRPr>
            </a:lvl1pPr>
            <a:lvl2pPr marL="914400" lvl="1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marL="1371600" lvl="2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marL="1828800" lvl="3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marL="2286000" lvl="4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marL="2743200" lvl="5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marL="3200400" lvl="6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marL="3657600" lvl="7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marL="4114800" lvl="8" indent="-342900">
              <a:lnSpc>
                <a:spcPct val="115000"/>
              </a:lnSpc>
              <a:spcBef>
                <a:spcPts val="2000"/>
              </a:spcBef>
              <a:spcAft>
                <a:spcPts val="200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8124" y="9690352"/>
            <a:ext cx="453900" cy="81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6;p14">
            <a:extLst>
              <a:ext uri="{FF2B5EF4-FFF2-40B4-BE49-F238E27FC236}">
                <a16:creationId xmlns:a16="http://schemas.microsoft.com/office/drawing/2014/main" id="{80172FCA-FFA7-2721-1296-7F2CE2886A94}"/>
              </a:ext>
            </a:extLst>
          </p:cNvPr>
          <p:cNvSpPr/>
          <p:nvPr/>
        </p:nvSpPr>
        <p:spPr>
          <a:xfrm>
            <a:off x="4763208" y="1892897"/>
            <a:ext cx="2522400" cy="6609602"/>
          </a:xfrm>
          <a:prstGeom prst="roundRect">
            <a:avLst>
              <a:gd name="adj" fmla="val 4054"/>
            </a:avLst>
          </a:prstGeom>
          <a:solidFill>
            <a:schemeClr val="lt1"/>
          </a:solidFill>
          <a:ln w="28575" cap="flat" cmpd="sng">
            <a:solidFill>
              <a:schemeClr val="accent4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>
              <a:ea typeface="Century Gothic"/>
            </a:endParaRPr>
          </a:p>
          <a:p>
            <a:r>
              <a:rPr lang="en-GB" b="1" dirty="0">
                <a:latin typeface="Century Gothic"/>
                <a:ea typeface="Century Gothic"/>
                <a:cs typeface="Century Gothic"/>
                <a:sym typeface="Century Gothic"/>
              </a:rPr>
              <a:t>PE</a:t>
            </a:r>
            <a:r>
              <a:rPr lang="en-GB" dirty="0">
                <a:latin typeface="Century Gothic"/>
                <a:ea typeface="Century Gothic"/>
                <a:cs typeface="Century Gothic"/>
                <a:sym typeface="Century Gothic"/>
              </a:rPr>
              <a:t> is on Monday &amp; Friday.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latin typeface="Century Gothic"/>
                <a:ea typeface="Century Gothic"/>
                <a:cs typeface="Century Gothic"/>
                <a:sym typeface="Century Gothic"/>
              </a:rPr>
              <a:t>Homework</a:t>
            </a:r>
            <a:r>
              <a:rPr lang="en-GB" dirty="0">
                <a:latin typeface="Century Gothic"/>
                <a:ea typeface="Century Gothic"/>
                <a:cs typeface="Century Gothic"/>
                <a:sym typeface="Century Gothic"/>
              </a:rPr>
              <a:t> will be set on </a:t>
            </a:r>
            <a:r>
              <a:rPr lang="en-GB" b="1" dirty="0">
                <a:latin typeface="Century Gothic"/>
                <a:ea typeface="Century Gothic"/>
                <a:cs typeface="Century Gothic"/>
                <a:sym typeface="Century Gothic"/>
              </a:rPr>
              <a:t>Fridays </a:t>
            </a:r>
            <a:r>
              <a:rPr lang="en-GB" dirty="0">
                <a:latin typeface="Century Gothic"/>
                <a:ea typeface="Century Gothic"/>
                <a:cs typeface="Century Gothic"/>
                <a:sym typeface="Century Gothic"/>
              </a:rPr>
              <a:t> and should be handed in by </a:t>
            </a:r>
            <a:r>
              <a:rPr lang="en-GB" b="1" dirty="0">
                <a:latin typeface="Century Gothic"/>
                <a:ea typeface="Century Gothic"/>
                <a:cs typeface="Century Gothic"/>
                <a:sym typeface="Century Gothic"/>
              </a:rPr>
              <a:t>Wednesdays</a:t>
            </a:r>
            <a:r>
              <a:rPr lang="en-GB" dirty="0">
                <a:latin typeface="Century Gothic"/>
                <a:ea typeface="Century Gothic"/>
                <a:cs typeface="Century Gothic"/>
                <a:sym typeface="Century Gothic"/>
              </a:rPr>
              <a:t> each week.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entury Gothic"/>
                <a:ea typeface="Century Gothic"/>
                <a:cs typeface="Century Gothic"/>
                <a:sym typeface="Century Gothic"/>
              </a:rPr>
              <a:t>This will include: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GB" dirty="0">
                <a:latin typeface="Century Gothic"/>
                <a:ea typeface="Century Gothic"/>
                <a:cs typeface="Century Gothic"/>
                <a:sym typeface="Century Gothic"/>
              </a:rPr>
              <a:t>Maths – Set on Doodlemaths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GB" dirty="0">
                <a:latin typeface="Century Gothic"/>
                <a:ea typeface="Century Gothic"/>
                <a:cs typeface="Century Gothic"/>
                <a:sym typeface="Century Gothic"/>
              </a:rPr>
              <a:t>English – Reading or writing, set in homework books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Century Gothic"/>
                <a:ea typeface="Century Gothic"/>
                <a:cs typeface="Century Gothic"/>
                <a:sym typeface="Century Gothic"/>
              </a:rPr>
              <a:t>Spellings – Set in spelling book.</a:t>
            </a:r>
            <a:endParaRPr lang="en-GB" dirty="0">
              <a:latin typeface="Century Gothic"/>
              <a:ea typeface="Century Gothic"/>
              <a:cs typeface="Century Gothic"/>
            </a:endParaRP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en-GB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lvl="0" algn="l" rtl="0">
              <a:spcBef>
                <a:spcPts val="0"/>
              </a:spcBef>
              <a:spcAft>
                <a:spcPts val="0"/>
              </a:spcAft>
            </a:pPr>
            <a:r>
              <a:rPr lang="en-GB" dirty="0">
                <a:latin typeface="Century Gothic"/>
                <a:ea typeface="Century Gothic"/>
                <a:cs typeface="Century Gothic"/>
                <a:sym typeface="Century Gothic"/>
              </a:rPr>
              <a:t>The children should also be reading at home each day – please sign their reading records and completing at least one soundcheck a day on Times Table Rock Stars.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entury Gothic"/>
                <a:ea typeface="Century Gothic"/>
                <a:cs typeface="Century Gothic"/>
                <a:sym typeface="Century Gothic"/>
              </a:rPr>
              <a:t>Passwords will be stuck into the front of their homework books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" name="Google Shape;77;p14">
            <a:extLst>
              <a:ext uri="{FF2B5EF4-FFF2-40B4-BE49-F238E27FC236}">
                <a16:creationId xmlns:a16="http://schemas.microsoft.com/office/drawing/2014/main" id="{F95B817D-CAE8-A909-CD08-4694D61279F0}"/>
              </a:ext>
            </a:extLst>
          </p:cNvPr>
          <p:cNvSpPr/>
          <p:nvPr/>
        </p:nvSpPr>
        <p:spPr>
          <a:xfrm>
            <a:off x="228250" y="2394899"/>
            <a:ext cx="4391400" cy="2949419"/>
          </a:xfrm>
          <a:prstGeom prst="roundRect">
            <a:avLst>
              <a:gd name="adj" fmla="val 4054"/>
            </a:avLst>
          </a:prstGeom>
          <a:solidFill>
            <a:schemeClr val="lt1"/>
          </a:solidFill>
          <a:ln w="28575" cap="flat" cmpd="sng">
            <a:solidFill>
              <a:schemeClr val="accent4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r>
              <a:rPr lang="en-US" sz="1200" dirty="0">
                <a:latin typeface="Century Gothic"/>
                <a:ea typeface="Century Gothic"/>
                <a:cs typeface="Century Gothic"/>
              </a:rPr>
              <a:t>Wednesday 9th September – Meet the teacher, </a:t>
            </a:r>
            <a:r>
              <a:rPr lang="en-US" sz="1200">
                <a:latin typeface="Century Gothic"/>
                <a:ea typeface="Century Gothic"/>
                <a:cs typeface="Century Gothic"/>
              </a:rPr>
              <a:t>3.30pm-5pm</a:t>
            </a:r>
          </a:p>
          <a:p>
            <a:r>
              <a:rPr lang="en-US" sz="1200" dirty="0">
                <a:latin typeface="Century Gothic"/>
                <a:ea typeface="Century Gothic"/>
                <a:cs typeface="Century Gothic"/>
              </a:rPr>
              <a:t>Wednesday 23rd September – Flu </a:t>
            </a:r>
            <a:r>
              <a:rPr lang="en-US" sz="1200" dirty="0" err="1">
                <a:latin typeface="Century Gothic"/>
                <a:ea typeface="Century Gothic"/>
                <a:cs typeface="Century Gothic"/>
              </a:rPr>
              <a:t>Immunisations</a:t>
            </a:r>
            <a:endParaRPr lang="en-US" sz="1200" dirty="0">
              <a:latin typeface="Century Gothic"/>
              <a:ea typeface="Century Gothic"/>
              <a:cs typeface="Century Gothic"/>
            </a:endParaRPr>
          </a:p>
          <a:p>
            <a:r>
              <a:rPr lang="en-US" sz="1200" dirty="0">
                <a:latin typeface="Century Gothic"/>
                <a:ea typeface="Century Gothic"/>
                <a:cs typeface="Century Gothic"/>
              </a:rPr>
              <a:t>Monday 28rd September – School photographer</a:t>
            </a:r>
          </a:p>
          <a:p>
            <a:r>
              <a:rPr lang="en-US" sz="1200" dirty="0">
                <a:latin typeface="Century Gothic"/>
              </a:rPr>
              <a:t>Friday 23rd October – Children break up for school </a:t>
            </a:r>
          </a:p>
          <a:p>
            <a:r>
              <a:rPr lang="en-US" sz="1200" dirty="0">
                <a:latin typeface="Century Gothic"/>
              </a:rPr>
              <a:t>Wednesday 18th November  - Parent interviews </a:t>
            </a:r>
            <a:r>
              <a:rPr lang="en-US" sz="1200">
                <a:latin typeface="Century Gothic"/>
              </a:rPr>
              <a:t>3.30pm-5pm</a:t>
            </a:r>
            <a:endParaRPr lang="en-US" sz="1200" dirty="0">
              <a:latin typeface="Century Gothic"/>
            </a:endParaRPr>
          </a:p>
          <a:p>
            <a:r>
              <a:rPr lang="en-US" sz="1200" dirty="0">
                <a:latin typeface="Century Gothic"/>
              </a:rPr>
              <a:t>Thursday 19th November – Parent Interviews 3.30pm-5pm</a:t>
            </a:r>
          </a:p>
          <a:p>
            <a:r>
              <a:rPr lang="en-US" sz="1200">
                <a:latin typeface="Century Gothic"/>
              </a:rPr>
              <a:t>Friday 11th December – Christmas Market</a:t>
            </a:r>
            <a:endParaRPr lang="en-US" sz="1200" dirty="0">
              <a:latin typeface="Century Gothic"/>
            </a:endParaRPr>
          </a:p>
          <a:p>
            <a:r>
              <a:rPr lang="en-US" sz="1200" dirty="0">
                <a:latin typeface="Century Gothic"/>
              </a:rPr>
              <a:t>Friday 18th December  - Christmas jumper day, break </a:t>
            </a:r>
            <a:r>
              <a:rPr lang="en-US" sz="1200">
                <a:latin typeface="Century Gothic"/>
              </a:rPr>
              <a:t>up for Christmas.</a:t>
            </a:r>
            <a:endParaRPr lang="en-US" sz="1200" dirty="0">
              <a:latin typeface="Century Gothic"/>
            </a:endParaRPr>
          </a:p>
          <a:p>
            <a:endParaRPr lang="en-US" sz="1200" dirty="0">
              <a:latin typeface="Century Gothic"/>
            </a:endParaRPr>
          </a:p>
          <a:p>
            <a:endParaRPr lang="en-US" dirty="0">
              <a:latin typeface="Century Gothic"/>
            </a:endParaRPr>
          </a:p>
          <a:p>
            <a:endParaRPr lang="en-US" dirty="0">
              <a:latin typeface="Century Gothic"/>
            </a:endParaRPr>
          </a:p>
          <a:p>
            <a:endParaRPr lang="en-US" dirty="0">
              <a:latin typeface="Century Gothic"/>
            </a:endParaRPr>
          </a:p>
          <a:p>
            <a:endParaRPr lang="en-US" i="1" dirty="0">
              <a:latin typeface="Century Gothic"/>
            </a:endParaRPr>
          </a:p>
          <a:p>
            <a:endParaRPr lang="en-GB" dirty="0">
              <a:latin typeface="Century Gothic"/>
            </a:endParaRPr>
          </a:p>
          <a:p>
            <a:endParaRPr lang="en-GB" dirty="0">
              <a:latin typeface="Century Gothic"/>
            </a:endParaRPr>
          </a:p>
          <a:p>
            <a:endParaRPr lang="en-GB" dirty="0"/>
          </a:p>
          <a:p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                                     </a:t>
            </a:r>
            <a:endParaRPr dirty="0"/>
          </a:p>
        </p:txBody>
      </p:sp>
      <p:sp>
        <p:nvSpPr>
          <p:cNvPr id="4" name="Google Shape;78;p14">
            <a:extLst>
              <a:ext uri="{FF2B5EF4-FFF2-40B4-BE49-F238E27FC236}">
                <a16:creationId xmlns:a16="http://schemas.microsoft.com/office/drawing/2014/main" id="{D814AAB9-D73B-10B0-7B98-9B9FC7E84CB1}"/>
              </a:ext>
            </a:extLst>
          </p:cNvPr>
          <p:cNvSpPr txBox="1">
            <a:spLocks noGrp="1"/>
          </p:cNvSpPr>
          <p:nvPr/>
        </p:nvSpPr>
        <p:spPr>
          <a:xfrm>
            <a:off x="1332344" y="421529"/>
            <a:ext cx="5493300" cy="78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3000" b="1" dirty="0">
                <a:latin typeface="Bree Serif"/>
                <a:ea typeface="Bree Serif"/>
                <a:cs typeface="Bree Serif"/>
                <a:sym typeface="Bree Serif"/>
              </a:rPr>
              <a:t>Year Four NEWSLETTER</a:t>
            </a:r>
            <a:endParaRPr lang="en-US" sz="3000" b="1" dirty="0">
              <a:latin typeface="Bree Serif"/>
              <a:ea typeface="Bree Serif"/>
              <a:cs typeface="Bree Serif"/>
            </a:endParaRPr>
          </a:p>
        </p:txBody>
      </p:sp>
      <p:sp>
        <p:nvSpPr>
          <p:cNvPr id="5" name="Google Shape;79;p14">
            <a:extLst>
              <a:ext uri="{FF2B5EF4-FFF2-40B4-BE49-F238E27FC236}">
                <a16:creationId xmlns:a16="http://schemas.microsoft.com/office/drawing/2014/main" id="{8D48CEC0-123C-55F5-DA76-38B320100B08}"/>
              </a:ext>
            </a:extLst>
          </p:cNvPr>
          <p:cNvSpPr/>
          <p:nvPr/>
        </p:nvSpPr>
        <p:spPr>
          <a:xfrm>
            <a:off x="228250" y="5420400"/>
            <a:ext cx="4391400" cy="5044200"/>
          </a:xfrm>
          <a:prstGeom prst="roundRect">
            <a:avLst>
              <a:gd name="adj" fmla="val 4054"/>
            </a:avLst>
          </a:prstGeom>
          <a:solidFill>
            <a:schemeClr val="lt1"/>
          </a:solidFill>
          <a:ln w="28575" cap="flat" cmpd="sng">
            <a:solidFill>
              <a:schemeClr val="accent4">
                <a:lumMod val="75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" dirty="0"/>
          </a:p>
          <a:p>
            <a:r>
              <a:rPr lang="en-GB" b="1" u="sng" dirty="0">
                <a:latin typeface="Century Gothic"/>
                <a:ea typeface="Century Gothic"/>
                <a:cs typeface="Century Gothic"/>
                <a:sym typeface="Century Gothic"/>
              </a:rPr>
              <a:t>Our topics are 'Romans' and 'Roman Britain’</a:t>
            </a:r>
          </a:p>
          <a:p>
            <a:endParaRPr lang="en-GB" b="1" u="sng" dirty="0">
              <a:latin typeface="Century Gothic"/>
              <a:ea typeface="Century Gothic"/>
              <a:cs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latin typeface="Century Gothic"/>
                <a:ea typeface="Century Gothic"/>
                <a:cs typeface="Century Gothic"/>
                <a:sym typeface="Century Gothic"/>
              </a:rPr>
              <a:t>Reading and Writing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entury Gothic"/>
                <a:ea typeface="Century Gothic"/>
                <a:cs typeface="Century Gothic"/>
                <a:sym typeface="Century Gothic"/>
              </a:rPr>
              <a:t>Our class novel is The Girl Who Stole an Elephant.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r>
              <a:rPr lang="en-GB" dirty="0">
                <a:latin typeface="Century Gothic"/>
                <a:ea typeface="Century Gothic"/>
                <a:cs typeface="Century Gothic"/>
                <a:sym typeface="Century Gothic"/>
              </a:rPr>
              <a:t>Our writing text is The </a:t>
            </a: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Whale.</a:t>
            </a:r>
            <a:r>
              <a:rPr lang="en-GB">
                <a:latin typeface="Century Gothic"/>
                <a:ea typeface="Century Gothic"/>
                <a:sym typeface="Century Gothic"/>
              </a:rPr>
              <a:t> </a:t>
            </a:r>
            <a:r>
              <a:rPr lang="en-GB" dirty="0">
                <a:latin typeface="Century Gothic"/>
                <a:ea typeface="Century Gothic"/>
                <a:sym typeface="Century Gothic"/>
              </a:rPr>
              <a:t>The children will write a newspaper article about a rare species and create a narrative about children embarking on a search for a whale.</a:t>
            </a:r>
            <a:endParaRPr lang="en-GB" b="1" u="sng" dirty="0">
              <a:latin typeface="Century Gothic"/>
              <a:ea typeface="Century Gothic"/>
              <a:sym typeface="Century Gothic"/>
            </a:endParaRPr>
          </a:p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latin typeface="Century Gothic"/>
                <a:ea typeface="Century Gothic"/>
                <a:cs typeface="Century Gothic"/>
                <a:sym typeface="Century Gothic"/>
              </a:rPr>
              <a:t>Maths</a:t>
            </a:r>
            <a:endParaRPr b="1" u="sng" dirty="0">
              <a:latin typeface="Century Gothic"/>
              <a:ea typeface="Century Gothic"/>
              <a:cs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entury Gothic"/>
                <a:ea typeface="Century Gothic"/>
                <a:cs typeface="Century Gothic"/>
              </a:rPr>
              <a:t>We are focussing on place value, addition &amp; subtraction and multiplication this term.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latin typeface="Century Gothic"/>
                <a:ea typeface="Century Gothic"/>
                <a:cs typeface="Century Gothic"/>
                <a:sym typeface="Century Gothic"/>
              </a:rPr>
              <a:t>Science</a:t>
            </a:r>
            <a:endParaRPr b="1" u="sng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entury Gothic"/>
                <a:ea typeface="Century Gothic"/>
                <a:cs typeface="Century Gothic"/>
              </a:rPr>
              <a:t>This term, our topic is Animals Including Humans. The children will learn about teeth and the digestive system.</a:t>
            </a:r>
            <a:endParaRPr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latin typeface="Century Gothic"/>
                <a:ea typeface="Century Gothic"/>
                <a:cs typeface="Century Gothic"/>
                <a:sym typeface="Century Gothic"/>
              </a:rPr>
              <a:t>Handwriting</a:t>
            </a:r>
            <a:endParaRPr b="1" u="sng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r>
              <a:rPr lang="en-GB" dirty="0">
                <a:latin typeface="Century Gothic"/>
                <a:ea typeface="Century Gothic"/>
                <a:cs typeface="Century Gothic"/>
              </a:rPr>
              <a:t>Handwriting</a:t>
            </a:r>
            <a:r>
              <a:rPr lang="en-GB" dirty="0">
                <a:solidFill>
                  <a:schemeClr val="accent6"/>
                </a:solidFill>
                <a:latin typeface="Century Gothic"/>
                <a:ea typeface="Century Gothic"/>
                <a:cs typeface="Century Gothic"/>
              </a:rPr>
              <a:t> </a:t>
            </a:r>
            <a:r>
              <a:rPr lang="en-GB" dirty="0">
                <a:solidFill>
                  <a:schemeClr val="tx1"/>
                </a:solidFill>
                <a:latin typeface="Century Gothic"/>
                <a:ea typeface="Century Gothic"/>
                <a:cs typeface="Century Gothic"/>
              </a:rPr>
              <a:t>is a key focus across the school and will continue to work with the children to </a:t>
            </a:r>
            <a:r>
              <a:rPr lang="en-GB">
                <a:solidFill>
                  <a:schemeClr val="tx1"/>
                </a:solidFill>
                <a:latin typeface="Century Gothic"/>
                <a:ea typeface="Century Gothic"/>
                <a:cs typeface="Century Gothic"/>
              </a:rPr>
              <a:t>form letters correctly. </a:t>
            </a:r>
            <a:endParaRPr lang="en-GB" dirty="0">
              <a:solidFill>
                <a:schemeClr val="tx1"/>
              </a:solidFill>
              <a:latin typeface="Century Gothic"/>
              <a:ea typeface="Century Gothic"/>
              <a:cs typeface="Century Gothic"/>
            </a:endParaRPr>
          </a:p>
        </p:txBody>
      </p:sp>
      <p:sp>
        <p:nvSpPr>
          <p:cNvPr id="7" name="Google Shape;85;p14">
            <a:extLst>
              <a:ext uri="{FF2B5EF4-FFF2-40B4-BE49-F238E27FC236}">
                <a16:creationId xmlns:a16="http://schemas.microsoft.com/office/drawing/2014/main" id="{D45EF3F9-40A1-4899-99A4-38546A89D0F7}"/>
              </a:ext>
            </a:extLst>
          </p:cNvPr>
          <p:cNvSpPr txBox="1"/>
          <p:nvPr/>
        </p:nvSpPr>
        <p:spPr>
          <a:xfrm>
            <a:off x="228250" y="5479150"/>
            <a:ext cx="3315000" cy="492900"/>
          </a:xfrm>
          <a:prstGeom prst="rect">
            <a:avLst/>
          </a:prstGeom>
          <a:solidFill>
            <a:srgbClr val="134569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  <a:latin typeface="Bree Serif"/>
                <a:ea typeface="Bree Serif"/>
                <a:cs typeface="Bree Serif"/>
                <a:sym typeface="Bree Serif"/>
              </a:rPr>
              <a:t>Curriculum News</a:t>
            </a:r>
            <a:endParaRPr sz="240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" name="Google Shape;89;p14">
            <a:extLst>
              <a:ext uri="{FF2B5EF4-FFF2-40B4-BE49-F238E27FC236}">
                <a16:creationId xmlns:a16="http://schemas.microsoft.com/office/drawing/2014/main" id="{CABFD982-5F3D-A4D0-C682-312123D675A9}"/>
              </a:ext>
            </a:extLst>
          </p:cNvPr>
          <p:cNvSpPr txBox="1"/>
          <p:nvPr/>
        </p:nvSpPr>
        <p:spPr>
          <a:xfrm>
            <a:off x="4827957" y="2085600"/>
            <a:ext cx="1747604" cy="492900"/>
          </a:xfrm>
          <a:prstGeom prst="rect">
            <a:avLst/>
          </a:prstGeom>
          <a:solidFill>
            <a:srgbClr val="134569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rgbClr val="FFFFFF"/>
                </a:solidFill>
                <a:latin typeface="Bree Serif"/>
                <a:ea typeface="Bree Serif"/>
                <a:cs typeface="Bree Serif"/>
                <a:sym typeface="Bree Serif"/>
              </a:rPr>
              <a:t>Reminders</a:t>
            </a:r>
            <a:endParaRPr sz="2400" dirty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" name="Google Shape;84;p14">
            <a:extLst>
              <a:ext uri="{FF2B5EF4-FFF2-40B4-BE49-F238E27FC236}">
                <a16:creationId xmlns:a16="http://schemas.microsoft.com/office/drawing/2014/main" id="{3BE58857-D26E-5423-2172-0D682F9FF6CE}"/>
              </a:ext>
            </a:extLst>
          </p:cNvPr>
          <p:cNvSpPr txBox="1"/>
          <p:nvPr/>
        </p:nvSpPr>
        <p:spPr>
          <a:xfrm>
            <a:off x="5935" y="1278432"/>
            <a:ext cx="7571680" cy="453776"/>
          </a:xfrm>
          <a:prstGeom prst="rect">
            <a:avLst/>
          </a:prstGeom>
          <a:solidFill>
            <a:srgbClr val="134569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300">
              <a:solidFill>
                <a:srgbClr val="FFFFFF"/>
              </a:solidFill>
              <a:latin typeface="Bree Serif"/>
              <a:ea typeface="Century Gothic"/>
              <a:cs typeface="Century Gothic"/>
            </a:endParaRPr>
          </a:p>
        </p:txBody>
      </p:sp>
      <p:sp>
        <p:nvSpPr>
          <p:cNvPr id="11" name="Google Shape;84;p14">
            <a:extLst>
              <a:ext uri="{FF2B5EF4-FFF2-40B4-BE49-F238E27FC236}">
                <a16:creationId xmlns:a16="http://schemas.microsoft.com/office/drawing/2014/main" id="{03124259-8976-58C0-AB2C-0DDC9500E22A}"/>
              </a:ext>
            </a:extLst>
          </p:cNvPr>
          <p:cNvSpPr txBox="1"/>
          <p:nvPr/>
        </p:nvSpPr>
        <p:spPr>
          <a:xfrm>
            <a:off x="2062402" y="1192303"/>
            <a:ext cx="4904373" cy="626991"/>
          </a:xfrm>
          <a:prstGeom prst="rect">
            <a:avLst/>
          </a:prstGeom>
          <a:solidFill>
            <a:srgbClr val="134569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2300">
                <a:solidFill>
                  <a:srgbClr val="FFFFFF"/>
                </a:solidFill>
                <a:latin typeface="Bree Serif"/>
                <a:ea typeface="Century Gothic"/>
                <a:cs typeface="Century Gothic"/>
                <a:sym typeface="Bree Serif"/>
              </a:rPr>
              <a:t>Autumn Term</a:t>
            </a:r>
            <a:endParaRPr sz="230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2" name="Picture 11" descr="A blue and white logo with a fox&#10;&#10;Description automatically generated">
            <a:extLst>
              <a:ext uri="{FF2B5EF4-FFF2-40B4-BE49-F238E27FC236}">
                <a16:creationId xmlns:a16="http://schemas.microsoft.com/office/drawing/2014/main" id="{71BF5B78-D292-8F79-17F3-74871F3DEC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3087" y="239928"/>
            <a:ext cx="1018598" cy="951908"/>
          </a:xfrm>
          <a:prstGeom prst="rect">
            <a:avLst/>
          </a:prstGeom>
        </p:spPr>
      </p:pic>
      <p:sp>
        <p:nvSpPr>
          <p:cNvPr id="13" name="Google Shape;87;p14">
            <a:extLst>
              <a:ext uri="{FF2B5EF4-FFF2-40B4-BE49-F238E27FC236}">
                <a16:creationId xmlns:a16="http://schemas.microsoft.com/office/drawing/2014/main" id="{ED6EBF3D-A1CF-A31B-43AA-C21DAD798026}"/>
              </a:ext>
            </a:extLst>
          </p:cNvPr>
          <p:cNvSpPr txBox="1"/>
          <p:nvPr/>
        </p:nvSpPr>
        <p:spPr>
          <a:xfrm>
            <a:off x="296769" y="2433375"/>
            <a:ext cx="3177962" cy="492900"/>
          </a:xfrm>
          <a:prstGeom prst="rect">
            <a:avLst/>
          </a:prstGeom>
          <a:solidFill>
            <a:srgbClr val="134569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  <a:latin typeface="Bree Serif"/>
                <a:ea typeface="Bree Serif"/>
                <a:cs typeface="Bree Serif"/>
                <a:sym typeface="Bree Serif"/>
              </a:rPr>
              <a:t>Upcoming Events</a:t>
            </a:r>
            <a:endParaRPr sz="240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50A0B23B-AC8C-6240-5430-26F58DF68FF9}"/>
              </a:ext>
            </a:extLst>
          </p:cNvPr>
          <p:cNvSpPr/>
          <p:nvPr/>
        </p:nvSpPr>
        <p:spPr>
          <a:xfrm rot="5400000">
            <a:off x="3529117" y="2387430"/>
            <a:ext cx="475952" cy="567842"/>
          </a:xfrm>
          <a:prstGeom prst="triangle">
            <a:avLst/>
          </a:prstGeom>
          <a:solidFill>
            <a:srgbClr val="ED7D3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639FB7DD-4FA2-4779-031F-04C68625F018}"/>
              </a:ext>
            </a:extLst>
          </p:cNvPr>
          <p:cNvSpPr/>
          <p:nvPr/>
        </p:nvSpPr>
        <p:spPr>
          <a:xfrm rot="5400000">
            <a:off x="6616171" y="2050528"/>
            <a:ext cx="475952" cy="567842"/>
          </a:xfrm>
          <a:prstGeom prst="triangl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671AE7C2-D334-EE76-A8A7-994B15F86C6F}"/>
              </a:ext>
            </a:extLst>
          </p:cNvPr>
          <p:cNvSpPr/>
          <p:nvPr/>
        </p:nvSpPr>
        <p:spPr>
          <a:xfrm rot="5400000">
            <a:off x="3557097" y="5443089"/>
            <a:ext cx="475952" cy="567842"/>
          </a:xfrm>
          <a:prstGeom prst="triangl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endParaRPr lang="en-US"/>
          </a:p>
        </p:txBody>
      </p:sp>
      <p:sp>
        <p:nvSpPr>
          <p:cNvPr id="17" name="Google Shape;84;p14">
            <a:extLst>
              <a:ext uri="{FF2B5EF4-FFF2-40B4-BE49-F238E27FC236}">
                <a16:creationId xmlns:a16="http://schemas.microsoft.com/office/drawing/2014/main" id="{BD841B93-D186-1A5E-EDB5-BFBC5C4B37F6}"/>
              </a:ext>
            </a:extLst>
          </p:cNvPr>
          <p:cNvSpPr txBox="1"/>
          <p:nvPr/>
        </p:nvSpPr>
        <p:spPr>
          <a:xfrm>
            <a:off x="-8785" y="1278398"/>
            <a:ext cx="350013" cy="453776"/>
          </a:xfrm>
          <a:prstGeom prst="rect">
            <a:avLst/>
          </a:prstGeom>
          <a:solidFill>
            <a:srgbClr val="134569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300">
              <a:solidFill>
                <a:srgbClr val="FFFFFF"/>
              </a:solidFill>
              <a:latin typeface="Bree Serif"/>
              <a:ea typeface="Century Gothic"/>
              <a:cs typeface="Century Gothic"/>
            </a:endParaRPr>
          </a:p>
        </p:txBody>
      </p:sp>
      <p:sp>
        <p:nvSpPr>
          <p:cNvPr id="18" name="Google Shape;84;p14">
            <a:extLst>
              <a:ext uri="{FF2B5EF4-FFF2-40B4-BE49-F238E27FC236}">
                <a16:creationId xmlns:a16="http://schemas.microsoft.com/office/drawing/2014/main" id="{2DA4619B-F801-6A44-21F0-3097EF9F5CE4}"/>
              </a:ext>
            </a:extLst>
          </p:cNvPr>
          <p:cNvSpPr txBox="1"/>
          <p:nvPr/>
        </p:nvSpPr>
        <p:spPr>
          <a:xfrm>
            <a:off x="-9122" y="1278387"/>
            <a:ext cx="236287" cy="453776"/>
          </a:xfrm>
          <a:prstGeom prst="rect">
            <a:avLst/>
          </a:prstGeom>
          <a:solidFill>
            <a:srgbClr val="134569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300">
              <a:solidFill>
                <a:srgbClr val="FFFFFF"/>
              </a:solidFill>
              <a:latin typeface="Bree Serif"/>
              <a:ea typeface="Century Gothic"/>
              <a:cs typeface="Century Gothic"/>
            </a:endParaRPr>
          </a:p>
        </p:txBody>
      </p:sp>
      <p:sp>
        <p:nvSpPr>
          <p:cNvPr id="19" name="Google Shape;84;p14">
            <a:extLst>
              <a:ext uri="{FF2B5EF4-FFF2-40B4-BE49-F238E27FC236}">
                <a16:creationId xmlns:a16="http://schemas.microsoft.com/office/drawing/2014/main" id="{3181BB4C-2CEF-C31C-99AA-E33703F29070}"/>
              </a:ext>
            </a:extLst>
          </p:cNvPr>
          <p:cNvSpPr txBox="1"/>
          <p:nvPr/>
        </p:nvSpPr>
        <p:spPr>
          <a:xfrm>
            <a:off x="1952640" y="1278406"/>
            <a:ext cx="932864" cy="453776"/>
          </a:xfrm>
          <a:prstGeom prst="rect">
            <a:avLst/>
          </a:prstGeom>
          <a:solidFill>
            <a:srgbClr val="134569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300">
              <a:solidFill>
                <a:srgbClr val="FFFFFF"/>
              </a:solidFill>
              <a:latin typeface="Bree Serif"/>
              <a:ea typeface="Century Gothic"/>
              <a:cs typeface="Century Gothic"/>
            </a:endParaRPr>
          </a:p>
        </p:txBody>
      </p:sp>
      <p:pic>
        <p:nvPicPr>
          <p:cNvPr id="20" name="Picture 19" descr="320+ Ancient Rome Clipart Stock ...">
            <a:extLst>
              <a:ext uri="{FF2B5EF4-FFF2-40B4-BE49-F238E27FC236}">
                <a16:creationId xmlns:a16="http://schemas.microsoft.com/office/drawing/2014/main" id="{C6361255-7FCA-0C2D-D569-07135CD9D6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423" y="329727"/>
            <a:ext cx="1683393" cy="1906617"/>
          </a:xfrm>
          <a:prstGeom prst="rect">
            <a:avLst/>
          </a:prstGeom>
        </p:spPr>
      </p:pic>
      <p:pic>
        <p:nvPicPr>
          <p:cNvPr id="21" name="Picture 20" descr="Sites of Roman Britain">
            <a:extLst>
              <a:ext uri="{FF2B5EF4-FFF2-40B4-BE49-F238E27FC236}">
                <a16:creationId xmlns:a16="http://schemas.microsoft.com/office/drawing/2014/main" id="{39598E71-D446-0444-DF2D-C43F33910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95061" y="8585205"/>
            <a:ext cx="2390547" cy="19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865089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4405022-7a65-4182-94bd-deb136626dfc">
      <Terms xmlns="http://schemas.microsoft.com/office/infopath/2007/PartnerControls"/>
    </lcf76f155ced4ddcb4097134ff3c332f>
    <SharedWithUsers xmlns="017a7080-fdc7-47e4-8e5f-997a017977d3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80A3DA51B78F48A4123B3CA6B9F910" ma:contentTypeVersion="14" ma:contentTypeDescription="Create a new document." ma:contentTypeScope="" ma:versionID="4da7d7272eb2a5c358e32472bc387d64">
  <xsd:schema xmlns:xsd="http://www.w3.org/2001/XMLSchema" xmlns:xs="http://www.w3.org/2001/XMLSchema" xmlns:p="http://schemas.microsoft.com/office/2006/metadata/properties" xmlns:ns2="94405022-7a65-4182-94bd-deb136626dfc" xmlns:ns3="017a7080-fdc7-47e4-8e5f-997a017977d3" targetNamespace="http://schemas.microsoft.com/office/2006/metadata/properties" ma:root="true" ma:fieldsID="81579eb48543097474f3e1bf276c3105" ns2:_="" ns3:_="">
    <xsd:import namespace="94405022-7a65-4182-94bd-deb136626dfc"/>
    <xsd:import namespace="017a7080-fdc7-47e4-8e5f-997a017977d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lcf76f155ced4ddcb4097134ff3c332f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405022-7a65-4182-94bd-deb136626df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d24efa02-5044-428c-9b5a-e9a1143a402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7a7080-fdc7-47e4-8e5f-997a017977d3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CC996B-D848-4E63-8CA3-761F5297118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27CFDF8-C36B-4600-9C27-165FC4AC3294}">
  <ds:schemaRefs>
    <ds:schemaRef ds:uri="http://schemas.microsoft.com/office/2006/metadata/properties"/>
    <ds:schemaRef ds:uri="http://www.w3.org/2000/xmlns/"/>
    <ds:schemaRef ds:uri="94405022-7a65-4182-94bd-deb136626dfc"/>
    <ds:schemaRef ds:uri="http://schemas.microsoft.com/office/infopath/2007/PartnerControls"/>
    <ds:schemaRef ds:uri="017a7080-fdc7-47e4-8e5f-997a017977d3"/>
    <ds:schemaRef ds:uri="http://www.w3.org/2001/XMLSchema-instance"/>
  </ds:schemaRefs>
</ds:datastoreItem>
</file>

<file path=customXml/itemProps3.xml><?xml version="1.0" encoding="utf-8"?>
<ds:datastoreItem xmlns:ds="http://schemas.openxmlformats.org/officeDocument/2006/customXml" ds:itemID="{2F23B226-02DF-4448-AF7D-3C1FDDD119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4405022-7a65-4182-94bd-deb136626dfc"/>
    <ds:schemaRef ds:uri="017a7080-fdc7-47e4-8e5f-997a017977d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294</Words>
  <Application>Microsoft Office PowerPoint</Application>
  <PresentationFormat>Custom</PresentationFormat>
  <Paragraphs>48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EYFS NEWSLETTER</dc:title>
  <dc:creator>Head</dc:creator>
  <cp:lastModifiedBy>D. Lightfoot</cp:lastModifiedBy>
  <cp:revision>62</cp:revision>
  <dcterms:modified xsi:type="dcterms:W3CDTF">2026-09-08T09:44:35Z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0x0101007280A3DA51B78F48A4123B3CA6B9F910</vt:lpwstr>
  </property>
  <property fmtid="{D5CDD505-2E9C-101B-9397-08002B2CF9AE}" pid="3" name="MediaServiceImageTags">
    <vt:lpwstr/>
  </property>
  <property fmtid="{D5CDD505-2E9C-101B-9397-08002B2CF9AE}" pid="4" name="xd_ProgID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  <property fmtid="{D5CDD505-2E9C-101B-9397-08002B2CF9AE}" pid="11" name="xd_Signature">
    <vt:bool>false</vt:bool>
  </property>
</Properties>
</file>