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6"/>
  </p:notesMasterIdLst>
  <p:sldIdLst>
    <p:sldId id="257" r:id="rId5"/>
  </p:sldIdLst>
  <p:sldSz cx="7562850" cy="10688638"/>
  <p:notesSz cx="6858000" cy="9144000"/>
  <p:embeddedFontLst>
    <p:embeddedFont>
      <p:font typeface="Arial Narrow" panose="020B0604020202020204" charset="0"/>
      <p:regular r:id="rId7"/>
      <p:bold r:id="rId8"/>
      <p:italic r:id="rId9"/>
      <p:boldItalic r:id="rId10"/>
    </p:embeddedFont>
    <p:embeddedFont>
      <p:font typeface="Bree Serif" panose="020B0604020202020204" charset="0"/>
      <p:regular r:id="rId11"/>
    </p:embeddedFont>
    <p:embeddedFont>
      <p:font typeface="Century Gothic" panose="020B060402020202020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6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45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AB66F9-4827-E73D-4798-CB5D90F7BC85}" v="4" dt="2026-09-04T14:32:56.5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3366"/>
        <p:guide pos="2382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Bowler" userId="S::cbowler@foxespiece.co.uk::7f620d27-da57-419e-95be-91cfc7a2c5e3" providerId="AD" clId="Web-{F886E061-48A5-116C-0D5C-F383927CCEE8}"/>
    <pc:docChg chg="modSld">
      <pc:chgData name="CBowler" userId="S::cbowler@foxespiece.co.uk::7f620d27-da57-419e-95be-91cfc7a2c5e3" providerId="AD" clId="Web-{F886E061-48A5-116C-0D5C-F383927CCEE8}" dt="2026-09-01T07:23:25.833" v="37" actId="14100"/>
      <pc:docMkLst>
        <pc:docMk/>
      </pc:docMkLst>
      <pc:sldChg chg="modSp">
        <pc:chgData name="CBowler" userId="S::cbowler@foxespiece.co.uk::7f620d27-da57-419e-95be-91cfc7a2c5e3" providerId="AD" clId="Web-{F886E061-48A5-116C-0D5C-F383927CCEE8}" dt="2026-09-01T07:23:25.833" v="37" actId="14100"/>
        <pc:sldMkLst>
          <pc:docMk/>
          <pc:sldMk cId="0" sldId="257"/>
        </pc:sldMkLst>
        <pc:spChg chg="mod">
          <ac:chgData name="CBowler" userId="S::cbowler@foxespiece.co.uk::7f620d27-da57-419e-95be-91cfc7a2c5e3" providerId="AD" clId="Web-{F886E061-48A5-116C-0D5C-F383927CCEE8}" dt="2026-09-01T07:23:20.957" v="36" actId="20577"/>
          <ac:spMkLst>
            <pc:docMk/>
            <pc:sldMk cId="0" sldId="257"/>
            <ac:spMk id="76" creationId="{00000000-0000-0000-0000-000000000000}"/>
          </ac:spMkLst>
        </pc:spChg>
        <pc:spChg chg="mod">
          <ac:chgData name="CBowler" userId="S::cbowler@foxespiece.co.uk::7f620d27-da57-419e-95be-91cfc7a2c5e3" providerId="AD" clId="Web-{F886E061-48A5-116C-0D5C-F383927CCEE8}" dt="2026-09-01T07:23:03.284" v="34" actId="20577"/>
          <ac:spMkLst>
            <pc:docMk/>
            <pc:sldMk cId="0" sldId="257"/>
            <ac:spMk id="77" creationId="{00000000-0000-0000-0000-000000000000}"/>
          </ac:spMkLst>
        </pc:spChg>
        <pc:spChg chg="mod">
          <ac:chgData name="CBowler" userId="S::cbowler@foxespiece.co.uk::7f620d27-da57-419e-95be-91cfc7a2c5e3" providerId="AD" clId="Web-{F886E061-48A5-116C-0D5C-F383927CCEE8}" dt="2026-09-01T07:23:25.833" v="37" actId="14100"/>
          <ac:spMkLst>
            <pc:docMk/>
            <pc:sldMk cId="0" sldId="257"/>
            <ac:spMk id="79" creationId="{00000000-0000-0000-0000-000000000000}"/>
          </ac:spMkLst>
        </pc:spChg>
      </pc:sldChg>
    </pc:docChg>
  </pc:docChgLst>
  <pc:docChgLst>
    <pc:chgData name="CBowler" userId="S::cbowler@foxespiece.co.uk::7f620d27-da57-419e-95be-91cfc7a2c5e3" providerId="AD" clId="Web-{C84C6FB1-E99A-3CEA-B323-1D7F084A6E0A}"/>
    <pc:docChg chg="modSld">
      <pc:chgData name="CBowler" userId="S::cbowler@foxespiece.co.uk::7f620d27-da57-419e-95be-91cfc7a2c5e3" providerId="AD" clId="Web-{C84C6FB1-E99A-3CEA-B323-1D7F084A6E0A}" dt="2026-09-01T07:18:16.031" v="25" actId="20577"/>
      <pc:docMkLst>
        <pc:docMk/>
      </pc:docMkLst>
      <pc:sldChg chg="modSp">
        <pc:chgData name="CBowler" userId="S::cbowler@foxespiece.co.uk::7f620d27-da57-419e-95be-91cfc7a2c5e3" providerId="AD" clId="Web-{C84C6FB1-E99A-3CEA-B323-1D7F084A6E0A}" dt="2026-09-01T07:18:16.031" v="25" actId="20577"/>
        <pc:sldMkLst>
          <pc:docMk/>
          <pc:sldMk cId="0" sldId="257"/>
        </pc:sldMkLst>
        <pc:spChg chg="mod">
          <ac:chgData name="CBowler" userId="S::cbowler@foxespiece.co.uk::7f620d27-da57-419e-95be-91cfc7a2c5e3" providerId="AD" clId="Web-{C84C6FB1-E99A-3CEA-B323-1D7F084A6E0A}" dt="2026-09-01T07:15:46.025" v="0" actId="14100"/>
          <ac:spMkLst>
            <pc:docMk/>
            <pc:sldMk cId="0" sldId="257"/>
            <ac:spMk id="76" creationId="{00000000-0000-0000-0000-000000000000}"/>
          </ac:spMkLst>
        </pc:spChg>
        <pc:spChg chg="mod">
          <ac:chgData name="CBowler" userId="S::cbowler@foxespiece.co.uk::7f620d27-da57-419e-95be-91cfc7a2c5e3" providerId="AD" clId="Web-{C84C6FB1-E99A-3CEA-B323-1D7F084A6E0A}" dt="2026-09-01T07:18:16.031" v="25" actId="20577"/>
          <ac:spMkLst>
            <pc:docMk/>
            <pc:sldMk cId="0" sldId="257"/>
            <ac:spMk id="77" creationId="{00000000-0000-0000-0000-000000000000}"/>
          </ac:spMkLst>
        </pc:spChg>
      </pc:sldChg>
    </pc:docChg>
  </pc:docChgLst>
  <pc:docChgLst>
    <pc:chgData name="D. Lightfoot" userId="S::dlightfoot@foxespiece.co.uk::52275924-d174-40a3-ba8e-38685ac08a1e" providerId="AD" clId="Web-{F0AB66F9-4827-E73D-4798-CB5D90F7BC85}"/>
    <pc:docChg chg="modSld">
      <pc:chgData name="D. Lightfoot" userId="S::dlightfoot@foxespiece.co.uk::52275924-d174-40a3-ba8e-38685ac08a1e" providerId="AD" clId="Web-{F0AB66F9-4827-E73D-4798-CB5D90F7BC85}" dt="2026-09-04T14:32:56.593" v="3" actId="20577"/>
      <pc:docMkLst>
        <pc:docMk/>
      </pc:docMkLst>
      <pc:sldChg chg="modSp">
        <pc:chgData name="D. Lightfoot" userId="S::dlightfoot@foxespiece.co.uk::52275924-d174-40a3-ba8e-38685ac08a1e" providerId="AD" clId="Web-{F0AB66F9-4827-E73D-4798-CB5D90F7BC85}" dt="2026-09-04T14:32:56.593" v="3" actId="20577"/>
        <pc:sldMkLst>
          <pc:docMk/>
          <pc:sldMk cId="0" sldId="257"/>
        </pc:sldMkLst>
        <pc:spChg chg="mod">
          <ac:chgData name="D. Lightfoot" userId="S::dlightfoot@foxespiece.co.uk::52275924-d174-40a3-ba8e-38685ac08a1e" providerId="AD" clId="Web-{F0AB66F9-4827-E73D-4798-CB5D90F7BC85}" dt="2026-09-04T14:32:56.593" v="3" actId="20577"/>
          <ac:spMkLst>
            <pc:docMk/>
            <pc:sldMk cId="0" sldId="257"/>
            <ac:spMk id="77" creationId="{00000000-0000-0000-0000-000000000000}"/>
          </ac:spMkLst>
        </pc:spChg>
      </pc:sldChg>
    </pc:docChg>
  </pc:docChgLst>
  <pc:docChgLst>
    <pc:chgData name="CBowler" userId="S::cbowler@foxespiece.co.uk::7f620d27-da57-419e-95be-91cfc7a2c5e3" providerId="AD" clId="Web-{36D4BF59-91CE-5A00-28BE-6C1CB4632DF9}"/>
    <pc:docChg chg="modSld">
      <pc:chgData name="CBowler" userId="S::cbowler@foxespiece.co.uk::7f620d27-da57-419e-95be-91cfc7a2c5e3" providerId="AD" clId="Web-{36D4BF59-91CE-5A00-28BE-6C1CB4632DF9}" dt="2026-09-01T07:20:41.516" v="21" actId="20577"/>
      <pc:docMkLst>
        <pc:docMk/>
      </pc:docMkLst>
      <pc:sldChg chg="modSp">
        <pc:chgData name="CBowler" userId="S::cbowler@foxespiece.co.uk::7f620d27-da57-419e-95be-91cfc7a2c5e3" providerId="AD" clId="Web-{36D4BF59-91CE-5A00-28BE-6C1CB4632DF9}" dt="2026-09-01T07:20:41.516" v="21" actId="20577"/>
        <pc:sldMkLst>
          <pc:docMk/>
          <pc:sldMk cId="0" sldId="257"/>
        </pc:sldMkLst>
        <pc:spChg chg="mod">
          <ac:chgData name="CBowler" userId="S::cbowler@foxespiece.co.uk::7f620d27-da57-419e-95be-91cfc7a2c5e3" providerId="AD" clId="Web-{36D4BF59-91CE-5A00-28BE-6C1CB4632DF9}" dt="2026-09-01T07:20:21.687" v="14" actId="20577"/>
          <ac:spMkLst>
            <pc:docMk/>
            <pc:sldMk cId="0" sldId="257"/>
            <ac:spMk id="76" creationId="{00000000-0000-0000-0000-000000000000}"/>
          </ac:spMkLst>
        </pc:spChg>
        <pc:spChg chg="mod">
          <ac:chgData name="CBowler" userId="S::cbowler@foxespiece.co.uk::7f620d27-da57-419e-95be-91cfc7a2c5e3" providerId="AD" clId="Web-{36D4BF59-91CE-5A00-28BE-6C1CB4632DF9}" dt="2026-09-01T07:20:41.516" v="21" actId="20577"/>
          <ac:spMkLst>
            <pc:docMk/>
            <pc:sldMk cId="0" sldId="257"/>
            <ac:spMk id="77" creationId="{00000000-0000-0000-0000-000000000000}"/>
          </ac:spMkLst>
        </pc:spChg>
        <pc:spChg chg="mod">
          <ac:chgData name="CBowler" userId="S::cbowler@foxespiece.co.uk::7f620d27-da57-419e-95be-91cfc7a2c5e3" providerId="AD" clId="Web-{36D4BF59-91CE-5A00-28BE-6C1CB4632DF9}" dt="2026-09-01T07:20:36.094" v="20" actId="20577"/>
          <ac:spMkLst>
            <pc:docMk/>
            <pc:sldMk cId="0" sldId="257"/>
            <ac:spMk id="79" creationId="{00000000-0000-0000-0000-000000000000}"/>
          </ac:spMkLst>
        </pc:spChg>
        <pc:spChg chg="mod">
          <ac:chgData name="CBowler" userId="S::cbowler@foxespiece.co.uk::7f620d27-da57-419e-95be-91cfc7a2c5e3" providerId="AD" clId="Web-{36D4BF59-91CE-5A00-28BE-6C1CB4632DF9}" dt="2026-09-01T07:19:04.493" v="3" actId="1076"/>
          <ac:spMkLst>
            <pc:docMk/>
            <pc:sldMk cId="0" sldId="257"/>
            <ac:spMk id="8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6068" y="685800"/>
            <a:ext cx="24267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8075ab958f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72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8075ab958f_0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834" y="1547257"/>
            <a:ext cx="7047900" cy="42654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827" y="5889426"/>
            <a:ext cx="7047900" cy="16470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827" y="4469553"/>
            <a:ext cx="7047900" cy="17490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827" y="924780"/>
            <a:ext cx="7047900" cy="1190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827" y="2394889"/>
            <a:ext cx="7047900" cy="70995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827" y="924780"/>
            <a:ext cx="7047900" cy="1190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827" y="2394889"/>
            <a:ext cx="3308400" cy="70995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7194" y="2394889"/>
            <a:ext cx="3308400" cy="70995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827" y="924780"/>
            <a:ext cx="7047900" cy="1190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827" y="1154559"/>
            <a:ext cx="2322600" cy="15702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827" y="2887645"/>
            <a:ext cx="2322600" cy="66066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518" y="935430"/>
            <a:ext cx="5267100" cy="8500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1800" y="-260"/>
            <a:ext cx="3781800" cy="1068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612" y="2562587"/>
            <a:ext cx="3346200" cy="30801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612" y="5824903"/>
            <a:ext cx="3346200" cy="25665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5783" y="1504657"/>
            <a:ext cx="3173700" cy="7678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827" y="8791305"/>
            <a:ext cx="4962000" cy="12573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827" y="2298572"/>
            <a:ext cx="7047900" cy="40803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827" y="6550450"/>
            <a:ext cx="7047900" cy="27033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7465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827" y="924780"/>
            <a:ext cx="7047900" cy="11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827" y="2394889"/>
            <a:ext cx="7047900" cy="70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746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marL="914400" lvl="1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marL="1371600" lvl="2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marL="1828800" lvl="3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marL="2286000" lvl="4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marL="2743200" lvl="5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marL="3200400" lvl="6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marL="3657600" lvl="7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marL="4114800" lvl="8" indent="-342900">
              <a:lnSpc>
                <a:spcPct val="115000"/>
              </a:lnSpc>
              <a:spcBef>
                <a:spcPts val="2000"/>
              </a:spcBef>
              <a:spcAft>
                <a:spcPts val="200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/>
          <p:nvPr/>
        </p:nvSpPr>
        <p:spPr>
          <a:xfrm>
            <a:off x="4756932" y="2319427"/>
            <a:ext cx="2566974" cy="5312320"/>
          </a:xfrm>
          <a:prstGeom prst="roundRect">
            <a:avLst>
              <a:gd name="adj" fmla="val 4054"/>
            </a:avLst>
          </a:prstGeom>
          <a:solidFill>
            <a:schemeClr val="lt1"/>
          </a:solidFill>
          <a:ln w="28575" cap="flat" cmpd="sng">
            <a:solidFill>
              <a:srgbClr val="13456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 Narrow" panose="020B0606020202030204" pitchFamily="34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>
              <a:latin typeface="Arial Narrow" panose="020B0606020202030204" pitchFamily="34" charset="0"/>
            </a:endParaRPr>
          </a:p>
          <a:p>
            <a:r>
              <a:rPr lang="en-GB" b="1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Homework: </a:t>
            </a:r>
            <a:endParaRPr lang="en-US">
              <a:solidFill>
                <a:schemeClr val="tx1"/>
              </a:solidFill>
              <a:latin typeface="Arial Narrow"/>
              <a:ea typeface="Century Gothic"/>
              <a:cs typeface="Century Gothic"/>
            </a:endParaRPr>
          </a:p>
          <a:p>
            <a:r>
              <a:rPr lang="en-GB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Homework will be set on a </a:t>
            </a:r>
            <a:r>
              <a:rPr lang="en-GB" b="1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Friday</a:t>
            </a:r>
            <a:r>
              <a:rPr lang="en-GB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 and should be returned the following </a:t>
            </a:r>
            <a:r>
              <a:rPr lang="en-GB" b="1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Wednesday</a:t>
            </a:r>
            <a:r>
              <a:rPr lang="en-GB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.</a:t>
            </a:r>
          </a:p>
          <a:p>
            <a:r>
              <a:rPr lang="en-GB" b="1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Reading books</a:t>
            </a:r>
            <a:r>
              <a:rPr lang="en-GB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 will be changed on a Friday. Please read daily with your child and sign their reading record.</a:t>
            </a:r>
          </a:p>
          <a:p>
            <a:endParaRPr lang="en-GB">
              <a:solidFill>
                <a:schemeClr val="tx1"/>
              </a:solidFill>
              <a:latin typeface="Arial Narrow" panose="020B0606020202030204" pitchFamily="34" charset="0"/>
              <a:ea typeface="Century Gothic"/>
              <a:cs typeface="Century Gothic"/>
            </a:endParaRPr>
          </a:p>
          <a:p>
            <a:r>
              <a:rPr lang="en-US" b="1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PE:</a:t>
            </a:r>
            <a:br>
              <a:rPr lang="en-US" b="1">
                <a:latin typeface="Arial Narrow" panose="020B0606020202030204" pitchFamily="34" charset="0"/>
                <a:ea typeface="Century Gothic"/>
                <a:cs typeface="Century Gothic"/>
              </a:rPr>
            </a:br>
            <a:r>
              <a:rPr lang="en-US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PE days are</a:t>
            </a:r>
            <a:r>
              <a:rPr lang="en-US" b="1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 Mondays</a:t>
            </a:r>
            <a:r>
              <a:rPr lang="en-US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 and </a:t>
            </a:r>
            <a:r>
              <a:rPr lang="en-US" b="1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Fridays</a:t>
            </a:r>
            <a:r>
              <a:rPr lang="en-US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 Please ensure earrings are either removed or securely taped on these days.</a:t>
            </a:r>
          </a:p>
          <a:p>
            <a:endParaRPr lang="en-US">
              <a:latin typeface="Arial Narrow" panose="020B0606020202030204" pitchFamily="34" charset="0"/>
              <a:ea typeface="Century Gothic"/>
              <a:cs typeface="Century Gothic"/>
            </a:endParaRPr>
          </a:p>
          <a:p>
            <a:r>
              <a:rPr lang="en-US" b="1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Uniform and Water Bottles:</a:t>
            </a:r>
            <a:br>
              <a:rPr lang="en-US" b="1">
                <a:latin typeface="Arial Narrow" panose="020B0606020202030204" pitchFamily="34" charset="0"/>
                <a:ea typeface="Century Gothic"/>
                <a:cs typeface="Century Gothic"/>
              </a:rPr>
            </a:br>
            <a:r>
              <a:rPr lang="en-US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A gentle reminder to please</a:t>
            </a:r>
            <a:r>
              <a:rPr lang="en-US" b="1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 </a:t>
            </a:r>
            <a:r>
              <a:rPr lang="en-US">
                <a:solidFill>
                  <a:schemeClr val="tx1"/>
                </a:solidFill>
                <a:latin typeface="Arial Narrow"/>
                <a:ea typeface="Century Gothic"/>
                <a:cs typeface="Century Gothic"/>
              </a:rPr>
              <a:t>label all uniform and water bottles clearly with your child’s name to help us return any misplaced items.</a:t>
            </a:r>
            <a:endParaRPr lang="en-US">
              <a:solidFill>
                <a:schemeClr val="tx1"/>
              </a:solidFill>
              <a:latin typeface="Arial Narrow"/>
            </a:endParaRPr>
          </a:p>
          <a:p>
            <a:endParaRPr lang="en-US">
              <a:latin typeface="Century Gothic"/>
              <a:ea typeface="Century Gothic"/>
              <a:cs typeface="Century Gothic"/>
            </a:endParaRPr>
          </a:p>
          <a:p>
            <a:endParaRPr lang="en-US">
              <a:latin typeface="Century Gothic"/>
              <a:ea typeface="Century Gothic"/>
              <a:cs typeface="Century Gothic"/>
            </a:endParaRPr>
          </a:p>
          <a:p>
            <a:endParaRPr lang="en-US">
              <a:latin typeface="Century Gothic"/>
              <a:ea typeface="Century Gothic"/>
              <a:cs typeface="Century Gothic"/>
            </a:endParaRPr>
          </a:p>
          <a:p>
            <a:endParaRPr lang="en-US">
              <a:latin typeface="Century Gothic"/>
              <a:ea typeface="Century Gothic"/>
              <a:cs typeface="Century Gothic"/>
            </a:endParaRPr>
          </a:p>
          <a:p>
            <a:endParaRPr lang="en-US">
              <a:latin typeface="Century Gothic"/>
              <a:ea typeface="Century Gothic"/>
              <a:cs typeface="Century Gothic"/>
            </a:endParaRPr>
          </a:p>
          <a:p>
            <a:endParaRPr lang="en-US" sz="1100">
              <a:latin typeface="Century Gothic"/>
              <a:ea typeface="Century Gothic"/>
              <a:cs typeface="Century Gothic"/>
            </a:endParaRPr>
          </a:p>
        </p:txBody>
      </p:sp>
      <p:sp>
        <p:nvSpPr>
          <p:cNvPr id="77" name="Google Shape;77;p14"/>
          <p:cNvSpPr/>
          <p:nvPr/>
        </p:nvSpPr>
        <p:spPr>
          <a:xfrm>
            <a:off x="227535" y="2319427"/>
            <a:ext cx="4348266" cy="2992198"/>
          </a:xfrm>
          <a:prstGeom prst="roundRect">
            <a:avLst>
              <a:gd name="adj" fmla="val 4054"/>
            </a:avLst>
          </a:prstGeom>
          <a:solidFill>
            <a:schemeClr val="lt1"/>
          </a:solidFill>
          <a:ln w="28575" cap="flat" cmpd="sng">
            <a:solidFill>
              <a:srgbClr val="13456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>
              <a:latin typeface="Arial Narro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 Narrow" panose="020B0606020202030204" pitchFamily="34" charset="0"/>
            </a:endParaRPr>
          </a:p>
          <a:p>
            <a:pPr marL="171450" indent="-171450" algn="just">
              <a:buChar char="•"/>
            </a:pPr>
            <a:endParaRPr lang="en-GB" sz="1100" b="1">
              <a:latin typeface="Arial Narrow"/>
            </a:endParaRPr>
          </a:p>
          <a:p>
            <a:pPr marL="285750" indent="-285750" algn="just">
              <a:buChar char="•"/>
            </a:pPr>
            <a:r>
              <a:rPr lang="en-GB">
                <a:latin typeface="Arial Narrow"/>
              </a:rPr>
              <a:t>Wednesday 9th September – Meet the Teacher </a:t>
            </a:r>
          </a:p>
          <a:p>
            <a:pPr marL="285750" indent="-285750" algn="just">
              <a:buChar char="•"/>
            </a:pPr>
            <a:r>
              <a:rPr lang="en-GB">
                <a:latin typeface="Arial Narrow"/>
                <a:ea typeface="Century Gothic"/>
              </a:rPr>
              <a:t>Monday 29th September – School Photographer in school (classes, individual and siblings)</a:t>
            </a:r>
          </a:p>
          <a:p>
            <a:pPr marL="285750" indent="-285750" algn="just">
              <a:buChar char="•"/>
            </a:pPr>
            <a:r>
              <a:rPr lang="en-GB">
                <a:latin typeface="Arial Narrow"/>
                <a:ea typeface="Century Gothic"/>
              </a:rPr>
              <a:t>Friday 23rd October  – Children break up for Half Term</a:t>
            </a:r>
          </a:p>
          <a:p>
            <a:pPr marL="285750" indent="-285750" algn="just">
              <a:buChar char="•"/>
            </a:pPr>
            <a:r>
              <a:rPr lang="en-GB">
                <a:latin typeface="Arial Narrow"/>
              </a:rPr>
              <a:t>Wednesday 18th November – Parent Interviews 3.30pm-7pm</a:t>
            </a:r>
          </a:p>
          <a:p>
            <a:pPr marL="285750" indent="-285750" algn="just">
              <a:buChar char="•"/>
            </a:pPr>
            <a:r>
              <a:rPr lang="en-GB">
                <a:latin typeface="Arial Narrow"/>
              </a:rPr>
              <a:t>Thursday 19th November – Parent Interviews 3.30pm – 5pm </a:t>
            </a:r>
          </a:p>
          <a:p>
            <a:pPr marL="285750" indent="-285750">
              <a:buChar char="•"/>
            </a:pPr>
            <a:r>
              <a:rPr lang="en-GB">
                <a:latin typeface="Arial Narrow"/>
              </a:rPr>
              <a:t>Tuesday 8th December – Nativity Play (2pm)</a:t>
            </a:r>
          </a:p>
          <a:p>
            <a:pPr marL="285750" indent="-285750">
              <a:buChar char="•"/>
            </a:pPr>
            <a:r>
              <a:rPr lang="en-GB">
                <a:latin typeface="Arial Narrow"/>
              </a:rPr>
              <a:t>Wednesday 9th December  – Nativity Play (10am)</a:t>
            </a:r>
          </a:p>
          <a:p>
            <a:endParaRPr lang="en-GB"/>
          </a:p>
          <a:p>
            <a:endParaRPr lang="en-GB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                                  </a:t>
            </a:r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/>
          </p:nvPr>
        </p:nvSpPr>
        <p:spPr>
          <a:xfrm>
            <a:off x="1633816" y="424076"/>
            <a:ext cx="5493300" cy="7833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/>
          <a:p>
            <a:pPr algn="ctr"/>
            <a:r>
              <a:rPr lang="en-GB" sz="3000" b="1">
                <a:latin typeface="Bree Serif"/>
                <a:ea typeface="Bree Serif"/>
                <a:cs typeface="Bree Serif"/>
                <a:sym typeface="Bree Serif"/>
              </a:rPr>
              <a:t>Year 2 NEWSLETTER</a:t>
            </a:r>
            <a:endParaRPr lang="en-US" sz="3000" b="1">
              <a:latin typeface="Bree Serif"/>
              <a:ea typeface="Bree Serif"/>
              <a:cs typeface="Bree Serif"/>
            </a:endParaRPr>
          </a:p>
        </p:txBody>
      </p:sp>
      <p:sp>
        <p:nvSpPr>
          <p:cNvPr id="79" name="Google Shape;79;p14"/>
          <p:cNvSpPr/>
          <p:nvPr/>
        </p:nvSpPr>
        <p:spPr>
          <a:xfrm>
            <a:off x="226640" y="5338923"/>
            <a:ext cx="4344679" cy="5094602"/>
          </a:xfrm>
          <a:prstGeom prst="roundRect">
            <a:avLst>
              <a:gd name="adj" fmla="val 4054"/>
            </a:avLst>
          </a:prstGeom>
          <a:solidFill>
            <a:schemeClr val="lt1"/>
          </a:solidFill>
          <a:ln w="28575" cap="flat" cmpd="sng">
            <a:solidFill>
              <a:srgbClr val="13456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endParaRPr lang="en-US">
              <a:latin typeface="Arial Narrow" panose="020B0606020202030204" pitchFamily="34" charset="0"/>
            </a:endParaRPr>
          </a:p>
          <a:p>
            <a:endParaRPr lang="en-GB" b="1" u="sng">
              <a:latin typeface="Arial Narrow" panose="020B0606020202030204" pitchFamily="34" charset="0"/>
            </a:endParaRPr>
          </a:p>
          <a:p>
            <a:r>
              <a:rPr lang="en-GB" b="1" u="sng">
                <a:latin typeface="Arial Narrow"/>
              </a:rPr>
              <a:t>Topic</a:t>
            </a:r>
            <a:endParaRPr lang="en-GB">
              <a:latin typeface="Arial Narrow"/>
            </a:endParaRPr>
          </a:p>
          <a:p>
            <a:r>
              <a:rPr lang="en-GB">
                <a:latin typeface="Arial Narrow"/>
              </a:rPr>
              <a:t>Our topic focus will be on ‘Toys' and ‘Our Local Area'.</a:t>
            </a:r>
          </a:p>
          <a:p>
            <a:r>
              <a:rPr lang="en-GB" b="1" u="sng">
                <a:latin typeface="Arial Narrow"/>
                <a:ea typeface="Century Gothic"/>
              </a:rPr>
              <a:t>Reading</a:t>
            </a:r>
            <a:endParaRPr lang="en-GB">
              <a:latin typeface="Arial Narrow"/>
              <a:ea typeface="Century Gothic"/>
            </a:endParaRPr>
          </a:p>
          <a:p>
            <a:r>
              <a:rPr lang="en-GB">
                <a:latin typeface="Arial Narrow"/>
                <a:ea typeface="Century Gothic"/>
              </a:rPr>
              <a:t>Our class novel for whole class reading will be ‘Charlie Changes into a Chicken’ the first term and ‘The Legend of Spud Murphy’ the second term.   </a:t>
            </a:r>
            <a:endParaRPr lang="en-GB">
              <a:latin typeface="Arial Narrow"/>
            </a:endParaRPr>
          </a:p>
          <a:p>
            <a:r>
              <a:rPr lang="en-GB" b="1" u="sng">
                <a:latin typeface="Arial Narrow"/>
                <a:ea typeface="Century Gothic"/>
              </a:rPr>
              <a:t>Writing</a:t>
            </a:r>
          </a:p>
          <a:p>
            <a:r>
              <a:rPr lang="en-GB">
                <a:latin typeface="Arial Narrow"/>
                <a:ea typeface="Century Gothic"/>
              </a:rPr>
              <a:t>We will be writing a narrative and letter based on the text ‘A River’ during the first term, followed by writing a setting narrative and diary  based on the ‘The Night Gardener’.</a:t>
            </a:r>
            <a:endParaRPr lang="en-GB">
              <a:latin typeface="Arial Narrow"/>
            </a:endParaRPr>
          </a:p>
          <a:p>
            <a:r>
              <a:rPr lang="en-GB" b="1" u="sng">
                <a:latin typeface="Arial Narrow"/>
                <a:ea typeface="Century Gothic"/>
              </a:rPr>
              <a:t>Handwriting</a:t>
            </a:r>
            <a:endParaRPr lang="en-GB">
              <a:latin typeface="Arial Narrow"/>
              <a:ea typeface="Century Gothic"/>
            </a:endParaRPr>
          </a:p>
          <a:p>
            <a:r>
              <a:rPr lang="en-GB">
                <a:latin typeface="Arial Narrow"/>
                <a:ea typeface="Century Gothic"/>
              </a:rPr>
              <a:t>Clear and concise letter formation will be the focus the first half term, moving towards joins the second half term.</a:t>
            </a:r>
          </a:p>
          <a:p>
            <a:r>
              <a:rPr lang="en-GB" b="1" u="sng">
                <a:latin typeface="Arial Narrow"/>
                <a:ea typeface="Century Gothic"/>
              </a:rPr>
              <a:t>Maths</a:t>
            </a:r>
            <a:endParaRPr lang="en-GB">
              <a:latin typeface="Arial Narrow"/>
              <a:ea typeface="Century Gothic"/>
            </a:endParaRPr>
          </a:p>
          <a:p>
            <a:r>
              <a:rPr lang="en-GB">
                <a:latin typeface="Arial Narrow"/>
                <a:ea typeface="Century Gothic"/>
              </a:rPr>
              <a:t>We will be focusing on Place Value, Addition &amp; Subtraction and Shape.  </a:t>
            </a:r>
          </a:p>
          <a:p>
            <a:r>
              <a:rPr lang="en-GB" b="1" u="sng">
                <a:latin typeface="Arial Narrow"/>
                <a:ea typeface="Century Gothic"/>
              </a:rPr>
              <a:t>Science</a:t>
            </a:r>
            <a:endParaRPr lang="en-GB">
              <a:latin typeface="Arial Narrow"/>
              <a:ea typeface="Century Gothic"/>
            </a:endParaRPr>
          </a:p>
          <a:p>
            <a:r>
              <a:rPr lang="en-GB">
                <a:latin typeface="Arial Narrow"/>
                <a:ea typeface="Century Gothic"/>
              </a:rPr>
              <a:t>In Science we will be learning:</a:t>
            </a:r>
          </a:p>
          <a:p>
            <a:r>
              <a:rPr lang="en-GB">
                <a:latin typeface="Arial Narrow"/>
                <a:ea typeface="Century Gothic"/>
              </a:rPr>
              <a:t>• Uses of everyday materials.</a:t>
            </a:r>
          </a:p>
          <a:p>
            <a:r>
              <a:rPr lang="en-GB">
                <a:latin typeface="Arial Narrow"/>
                <a:ea typeface="Century Gothic"/>
              </a:rPr>
              <a:t>• Living things &amp; their habitats</a:t>
            </a:r>
          </a:p>
          <a:p>
            <a:endParaRPr lang="en-GB" sz="1200" b="1" u="sng">
              <a:latin typeface="Century Gothic"/>
              <a:ea typeface="Century Gothic"/>
            </a:endParaRPr>
          </a:p>
          <a:p>
            <a:endParaRPr lang="en-GB">
              <a:latin typeface="Century Gothic"/>
              <a:ea typeface="Century Gothic"/>
            </a:endParaRPr>
          </a:p>
        </p:txBody>
      </p:sp>
      <p:sp>
        <p:nvSpPr>
          <p:cNvPr id="85" name="Google Shape;85;p14"/>
          <p:cNvSpPr txBox="1"/>
          <p:nvPr/>
        </p:nvSpPr>
        <p:spPr>
          <a:xfrm>
            <a:off x="325461" y="5367916"/>
            <a:ext cx="3315000" cy="492900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  <a:latin typeface="Bree Serif"/>
                <a:ea typeface="Bree Serif"/>
                <a:cs typeface="Bree Serif"/>
                <a:sym typeface="Bree Serif"/>
              </a:rPr>
              <a:t>Curriculum News</a:t>
            </a:r>
            <a:endParaRPr sz="240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9" name="Google Shape;89;p14"/>
          <p:cNvSpPr txBox="1"/>
          <p:nvPr/>
        </p:nvSpPr>
        <p:spPr>
          <a:xfrm>
            <a:off x="4751904" y="2467326"/>
            <a:ext cx="1747604" cy="492900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  <a:latin typeface="Bree Serif"/>
                <a:ea typeface="Bree Serif"/>
                <a:cs typeface="Bree Serif"/>
                <a:sym typeface="Bree Serif"/>
              </a:rPr>
              <a:t>Reminders</a:t>
            </a:r>
            <a:endParaRPr sz="240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" name="Google Shape;84;p14">
            <a:extLst>
              <a:ext uri="{FF2B5EF4-FFF2-40B4-BE49-F238E27FC236}">
                <a16:creationId xmlns:a16="http://schemas.microsoft.com/office/drawing/2014/main" id="{3BE58857-D26E-5423-2172-0D682F9FF6CE}"/>
              </a:ext>
            </a:extLst>
          </p:cNvPr>
          <p:cNvSpPr txBox="1"/>
          <p:nvPr/>
        </p:nvSpPr>
        <p:spPr>
          <a:xfrm>
            <a:off x="5935" y="1278432"/>
            <a:ext cx="7571680" cy="45377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300">
              <a:solidFill>
                <a:srgbClr val="FFFFFF"/>
              </a:solidFill>
              <a:latin typeface="Bree Serif"/>
              <a:ea typeface="Century Gothic"/>
              <a:cs typeface="Century Gothic"/>
            </a:endParaRPr>
          </a:p>
        </p:txBody>
      </p:sp>
      <p:sp>
        <p:nvSpPr>
          <p:cNvPr id="4" name="Google Shape;84;p14">
            <a:extLst>
              <a:ext uri="{FF2B5EF4-FFF2-40B4-BE49-F238E27FC236}">
                <a16:creationId xmlns:a16="http://schemas.microsoft.com/office/drawing/2014/main" id="{03124259-8976-58C0-AB2C-0DDC9500E22A}"/>
              </a:ext>
            </a:extLst>
          </p:cNvPr>
          <p:cNvSpPr txBox="1"/>
          <p:nvPr/>
        </p:nvSpPr>
        <p:spPr>
          <a:xfrm>
            <a:off x="2334929" y="1227633"/>
            <a:ext cx="4813800" cy="581700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FFFFFF"/>
                </a:solidFill>
                <a:latin typeface="Bree Serif"/>
                <a:ea typeface="Century Gothic"/>
                <a:cs typeface="Century Gothic"/>
                <a:sym typeface="Bree Serif"/>
              </a:rPr>
              <a:t>Autumn Term </a:t>
            </a:r>
            <a:endParaRPr sz="230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5" name="Picture 4" descr="A blue and white logo with a fox&#10;&#10;Description automatically generated">
            <a:extLst>
              <a:ext uri="{FF2B5EF4-FFF2-40B4-BE49-F238E27FC236}">
                <a16:creationId xmlns:a16="http://schemas.microsoft.com/office/drawing/2014/main" id="{71BF5B78-D292-8F79-17F3-74871F3DE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2154" y="255023"/>
            <a:ext cx="1018598" cy="951908"/>
          </a:xfrm>
          <a:prstGeom prst="rect">
            <a:avLst/>
          </a:prstGeom>
        </p:spPr>
      </p:pic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50A0B23B-AC8C-6240-5430-26F58DF68FF9}"/>
              </a:ext>
            </a:extLst>
          </p:cNvPr>
          <p:cNvSpPr/>
          <p:nvPr/>
        </p:nvSpPr>
        <p:spPr>
          <a:xfrm rot="5400000">
            <a:off x="3393302" y="2432748"/>
            <a:ext cx="475952" cy="567842"/>
          </a:xfrm>
          <a:prstGeom prst="triangl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639FB7DD-4FA2-4779-031F-04C68625F018}"/>
              </a:ext>
            </a:extLst>
          </p:cNvPr>
          <p:cNvSpPr/>
          <p:nvPr/>
        </p:nvSpPr>
        <p:spPr>
          <a:xfrm rot="5400000">
            <a:off x="6540118" y="2432254"/>
            <a:ext cx="475952" cy="567842"/>
          </a:xfrm>
          <a:prstGeom prst="triangl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671AE7C2-D334-EE76-A8A7-994B15F86C6F}"/>
              </a:ext>
            </a:extLst>
          </p:cNvPr>
          <p:cNvSpPr/>
          <p:nvPr/>
        </p:nvSpPr>
        <p:spPr>
          <a:xfrm rot="5400000">
            <a:off x="3666946" y="5325033"/>
            <a:ext cx="475952" cy="567842"/>
          </a:xfrm>
          <a:prstGeom prst="triangl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Google Shape;84;p14">
            <a:extLst>
              <a:ext uri="{FF2B5EF4-FFF2-40B4-BE49-F238E27FC236}">
                <a16:creationId xmlns:a16="http://schemas.microsoft.com/office/drawing/2014/main" id="{BC8A0F7B-E725-2CC2-C947-684EC613089A}"/>
              </a:ext>
            </a:extLst>
          </p:cNvPr>
          <p:cNvSpPr txBox="1"/>
          <p:nvPr/>
        </p:nvSpPr>
        <p:spPr>
          <a:xfrm>
            <a:off x="1953249" y="1278408"/>
            <a:ext cx="932864" cy="45377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300">
              <a:solidFill>
                <a:srgbClr val="FFFFFF"/>
              </a:solidFill>
              <a:latin typeface="Bree Serif"/>
              <a:ea typeface="Century Gothic"/>
              <a:cs typeface="Century Gothic"/>
            </a:endParaRPr>
          </a:p>
        </p:txBody>
      </p:sp>
      <p:sp>
        <p:nvSpPr>
          <p:cNvPr id="9" name="Google Shape;84;p14">
            <a:extLst>
              <a:ext uri="{FF2B5EF4-FFF2-40B4-BE49-F238E27FC236}">
                <a16:creationId xmlns:a16="http://schemas.microsoft.com/office/drawing/2014/main" id="{763E02BE-DD67-A566-759A-6876DC84238E}"/>
              </a:ext>
            </a:extLst>
          </p:cNvPr>
          <p:cNvSpPr txBox="1"/>
          <p:nvPr/>
        </p:nvSpPr>
        <p:spPr>
          <a:xfrm>
            <a:off x="5629" y="1207339"/>
            <a:ext cx="207855" cy="524844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300">
              <a:solidFill>
                <a:srgbClr val="FFFFFF"/>
              </a:solidFill>
              <a:latin typeface="Bree Serif"/>
              <a:ea typeface="Century Gothic"/>
              <a:cs typeface="Century Gothic"/>
            </a:endParaRPr>
          </a:p>
        </p:txBody>
      </p:sp>
      <p:sp>
        <p:nvSpPr>
          <p:cNvPr id="10" name="Google Shape;87;p14">
            <a:extLst>
              <a:ext uri="{FF2B5EF4-FFF2-40B4-BE49-F238E27FC236}">
                <a16:creationId xmlns:a16="http://schemas.microsoft.com/office/drawing/2014/main" id="{93BB9C7C-661C-5615-AF66-61F18E636C46}"/>
              </a:ext>
            </a:extLst>
          </p:cNvPr>
          <p:cNvSpPr txBox="1"/>
          <p:nvPr/>
        </p:nvSpPr>
        <p:spPr>
          <a:xfrm>
            <a:off x="214152" y="2467325"/>
            <a:ext cx="3132676" cy="492900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  <a:latin typeface="Bree Serif"/>
                <a:ea typeface="Bree Serif"/>
                <a:cs typeface="Bree Serif"/>
                <a:sym typeface="Bree Serif"/>
              </a:rPr>
              <a:t>Upcoming Events</a:t>
            </a:r>
            <a:endParaRPr sz="240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901F21A-25DF-B580-A137-387254C8FC3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9556" y="510070"/>
            <a:ext cx="2113601" cy="15543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95F0A1-E8A7-BC75-6F80-8C304661E1D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4831819" y="7864689"/>
            <a:ext cx="2488933" cy="202986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80A3DA51B78F48A4123B3CA6B9F910" ma:contentTypeVersion="14" ma:contentTypeDescription="Create a new document." ma:contentTypeScope="" ma:versionID="4da7d7272eb2a5c358e32472bc387d64">
  <xsd:schema xmlns:xsd="http://www.w3.org/2001/XMLSchema" xmlns:xs="http://www.w3.org/2001/XMLSchema" xmlns:p="http://schemas.microsoft.com/office/2006/metadata/properties" xmlns:ns2="94405022-7a65-4182-94bd-deb136626dfc" xmlns:ns3="017a7080-fdc7-47e4-8e5f-997a017977d3" targetNamespace="http://schemas.microsoft.com/office/2006/metadata/properties" ma:root="true" ma:fieldsID="81579eb48543097474f3e1bf276c3105" ns2:_="" ns3:_="">
    <xsd:import namespace="94405022-7a65-4182-94bd-deb136626dfc"/>
    <xsd:import namespace="017a7080-fdc7-47e4-8e5f-997a017977d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405022-7a65-4182-94bd-deb136626df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d24efa02-5044-428c-9b5a-e9a1143a402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7a7080-fdc7-47e4-8e5f-997a017977d3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017a7080-fdc7-47e4-8e5f-997a017977d3">
      <UserInfo>
        <DisplayName/>
        <AccountId xsi:nil="true"/>
        <AccountType/>
      </UserInfo>
    </SharedWithUsers>
    <lcf76f155ced4ddcb4097134ff3c332f xmlns="94405022-7a65-4182-94bd-deb136626df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5FC267F-AC04-43C0-9D61-B4EDACBCC355}">
  <ds:schemaRefs>
    <ds:schemaRef ds:uri="017a7080-fdc7-47e4-8e5f-997a017977d3"/>
    <ds:schemaRef ds:uri="94405022-7a65-4182-94bd-deb136626df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261B1110-45FF-4830-9666-BB10EEBDCA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FDA402-86F0-4DB0-B910-64BFB49480CC}">
  <ds:schemaRefs>
    <ds:schemaRef ds:uri="017a7080-fdc7-47e4-8e5f-997a017977d3"/>
    <ds:schemaRef ds:uri="0ab60e12-db44-485b-b178-ce90e8e337dd"/>
    <ds:schemaRef ds:uri="94405022-7a65-4182-94bd-deb136626dfc"/>
    <ds:schemaRef ds:uri="d3d6e1c5-4901-4c57-816a-c6972b0bfe5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Custom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Simple Light</vt:lpstr>
      <vt:lpstr>Year 2 NEWSLETTER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EYFS NEWSLETTER</dc:title>
  <dc:creator>Head</dc:creator>
  <cp:revision>1</cp:revision>
  <dcterms:modified xsi:type="dcterms:W3CDTF">2026-09-04T14:33:42Z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0x0101007280A3DA51B78F48A4123B3CA6B9F910</vt:lpwstr>
  </property>
  <property fmtid="{D5CDD505-2E9C-101B-9397-08002B2CF9AE}" pid="3" name="MediaServiceImageTags">
    <vt:lpwstr/>
  </property>
  <property fmtid="{D5CDD505-2E9C-101B-9397-08002B2CF9AE}" pid="4" name="Order">
    <vt:r8>785600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</Properties>
</file>