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6"/>
  </p:notesMasterIdLst>
  <p:sldIdLst>
    <p:sldId id="272" r:id="rId5"/>
  </p:sldIdLst>
  <p:sldSz cx="7562850" cy="10688638"/>
  <p:notesSz cx="6858000" cy="9144000"/>
  <p:embeddedFontLst>
    <p:embeddedFont>
      <p:font typeface="Bree Serif" panose="020B0604020202020204" charset="0"/>
      <p:regular r:id="rId7"/>
    </p:embeddedFont>
    <p:embeddedFont>
      <p:font typeface="Century Gothic" panose="020B0502020202020204" pitchFamily="34"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366">
          <p15:clr>
            <a:srgbClr val="A4A3A4"/>
          </p15:clr>
        </p15:guide>
        <p15:guide id="2" pos="238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45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 dt="2026-09-09T08:54:36.2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30" d="100"/>
          <a:sy n="130" d="100"/>
        </p:scale>
        <p:origin x="1716" y="-3234"/>
      </p:cViewPr>
      <p:guideLst>
        <p:guide orient="horz" pos="3366"/>
        <p:guide pos="238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Khawaja" userId="S::nkhawaja@foxespiece.co.uk::52bc7c33-d79b-499c-9b54-df1a0315d9c0" providerId="AD" clId="Web-{00000000-0000-0000-0000-000000000000}"/>
    <pc:docChg chg="modSld">
      <pc:chgData name="NKhawaja" userId="S::nkhawaja@foxespiece.co.uk::52bc7c33-d79b-499c-9b54-df1a0315d9c0" providerId="AD" clId="Web-{00000000-0000-0000-0000-000000000000}" dt="2026-09-09T08:54:36.235" v="0" actId="1076"/>
      <pc:docMkLst>
        <pc:docMk/>
      </pc:docMkLst>
      <pc:sldChg chg="modSp">
        <pc:chgData name="NKhawaja" userId="S::nkhawaja@foxespiece.co.uk::52bc7c33-d79b-499c-9b54-df1a0315d9c0" providerId="AD" clId="Web-{00000000-0000-0000-0000-000000000000}" dt="2026-09-09T08:54:36.235" v="0" actId="1076"/>
        <pc:sldMkLst>
          <pc:docMk/>
          <pc:sldMk cId="3926865089" sldId="272"/>
        </pc:sldMkLst>
        <pc:picChg chg="mod">
          <ac:chgData name="NKhawaja" userId="S::nkhawaja@foxespiece.co.uk::52bc7c33-d79b-499c-9b54-df1a0315d9c0" providerId="AD" clId="Web-{00000000-0000-0000-0000-000000000000}" dt="2026-09-09T08:54:36.235" v="0" actId="1076"/>
          <ac:picMkLst>
            <pc:docMk/>
            <pc:sldMk cId="3926865089" sldId="272"/>
            <ac:picMk id="20" creationId="{8A3093B7-927D-E1B6-4F5D-654B930A398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216068" y="685800"/>
            <a:ext cx="24267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8075ab958f_0_83:notes"/>
          <p:cNvSpPr>
            <a:spLocks noGrp="1" noRot="1" noChangeAspect="1"/>
          </p:cNvSpPr>
          <p:nvPr>
            <p:ph type="sldImg" idx="2"/>
          </p:nvPr>
        </p:nvSpPr>
        <p:spPr>
          <a:xfrm>
            <a:off x="2216150" y="685800"/>
            <a:ext cx="24272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8075ab958f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16630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57834" y="1547257"/>
            <a:ext cx="7047900" cy="42654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257827" y="5889426"/>
            <a:ext cx="7047900" cy="16470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257827" y="4469553"/>
            <a:ext cx="7047900" cy="1749000"/>
          </a:xfrm>
          <a:prstGeom prst="rect">
            <a:avLst/>
          </a:prstGeom>
        </p:spPr>
        <p:txBody>
          <a:bodyPr spcFirstLastPara="1" wrap="square" lIns="116050" tIns="116050" rIns="116050" bIns="116050" anchor="ctr" anchorCtr="0">
            <a:no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a:endParaRPr/>
          </a:p>
        </p:txBody>
      </p:sp>
      <p:sp>
        <p:nvSpPr>
          <p:cNvPr id="15" name="Google Shape;15;p3"/>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257827" y="924780"/>
            <a:ext cx="7047900" cy="11901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8" name="Google Shape;18;p4"/>
          <p:cNvSpPr txBox="1">
            <a:spLocks noGrp="1"/>
          </p:cNvSpPr>
          <p:nvPr>
            <p:ph type="body" idx="1"/>
          </p:nvPr>
        </p:nvSpPr>
        <p:spPr>
          <a:xfrm>
            <a:off x="257827" y="2394889"/>
            <a:ext cx="7047900" cy="7099500"/>
          </a:xfrm>
          <a:prstGeom prst="rect">
            <a:avLst/>
          </a:prstGeom>
        </p:spPr>
        <p:txBody>
          <a:bodyPr spcFirstLastPara="1" wrap="square" lIns="116050" tIns="116050" rIns="116050" bIns="116050" anchor="t"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19" name="Google Shape;19;p4"/>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257827" y="924780"/>
            <a:ext cx="7047900" cy="11901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257827" y="2394889"/>
            <a:ext cx="3308400" cy="70995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3" name="Google Shape;23;p5"/>
          <p:cNvSpPr txBox="1">
            <a:spLocks noGrp="1"/>
          </p:cNvSpPr>
          <p:nvPr>
            <p:ph type="body" idx="2"/>
          </p:nvPr>
        </p:nvSpPr>
        <p:spPr>
          <a:xfrm>
            <a:off x="3997194" y="2394889"/>
            <a:ext cx="3308400" cy="70995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4" name="Google Shape;24;p5"/>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257827" y="924780"/>
            <a:ext cx="7047900" cy="11901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257827" y="1154559"/>
            <a:ext cx="2322600" cy="15702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257827" y="2887645"/>
            <a:ext cx="2322600" cy="66066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05518" y="935430"/>
            <a:ext cx="5267100" cy="85008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3781800" y="-260"/>
            <a:ext cx="3781800" cy="106884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19612" y="2562587"/>
            <a:ext cx="3346200" cy="30801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219612" y="5824903"/>
            <a:ext cx="3346200" cy="25665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4085783" y="1504657"/>
            <a:ext cx="3173700" cy="76788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257827" y="8791305"/>
            <a:ext cx="4962000" cy="12573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257827" y="2298572"/>
            <a:ext cx="7047900" cy="40803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257827" y="6550450"/>
            <a:ext cx="7047900" cy="27033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57827" y="924780"/>
            <a:ext cx="7047900" cy="11901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257827" y="2394889"/>
            <a:ext cx="7047900" cy="70995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7008124" y="9690352"/>
            <a:ext cx="453900" cy="8178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5"/>
        <p:cNvGrpSpPr/>
        <p:nvPr/>
      </p:nvGrpSpPr>
      <p:grpSpPr>
        <a:xfrm>
          <a:off x="0" y="0"/>
          <a:ext cx="0" cy="0"/>
          <a:chOff x="0" y="0"/>
          <a:chExt cx="0" cy="0"/>
        </a:xfrm>
      </p:grpSpPr>
      <p:sp>
        <p:nvSpPr>
          <p:cNvPr id="2" name="Google Shape;76;p14">
            <a:extLst>
              <a:ext uri="{FF2B5EF4-FFF2-40B4-BE49-F238E27FC236}">
                <a16:creationId xmlns:a16="http://schemas.microsoft.com/office/drawing/2014/main" id="{80172FCA-FFA7-2721-1296-7F2CE2886A94}"/>
              </a:ext>
            </a:extLst>
          </p:cNvPr>
          <p:cNvSpPr/>
          <p:nvPr/>
        </p:nvSpPr>
        <p:spPr>
          <a:xfrm>
            <a:off x="4794552" y="2012135"/>
            <a:ext cx="2596866" cy="6324726"/>
          </a:xfrm>
          <a:prstGeom prst="roundRect">
            <a:avLst>
              <a:gd name="adj" fmla="val 4054"/>
            </a:avLst>
          </a:prstGeom>
          <a:solidFill>
            <a:schemeClr val="lt1"/>
          </a:solidFill>
          <a:ln w="28575" cap="flat" cmpd="sng">
            <a:solidFill>
              <a:schemeClr val="accent4">
                <a:lumMod val="75000"/>
              </a:schemeClr>
            </a:solidFill>
            <a:prstDash val="solid"/>
            <a:round/>
            <a:headEnd type="none" w="sm" len="sm"/>
            <a:tailEnd type="none" w="sm" len="sm"/>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sz="1300" dirty="0"/>
          </a:p>
          <a:p>
            <a:r>
              <a:rPr lang="en-US" sz="1300" b="1" dirty="0">
                <a:latin typeface="Century Gothic"/>
                <a:ea typeface="Century Gothic"/>
                <a:cs typeface="Century Gothic"/>
                <a:sym typeface="Century Gothic"/>
              </a:rPr>
              <a:t>Swimming</a:t>
            </a:r>
            <a:r>
              <a:rPr lang="en-US" sz="1300" dirty="0">
                <a:latin typeface="Century Gothic"/>
                <a:ea typeface="Century Gothic"/>
                <a:cs typeface="Century Gothic"/>
                <a:sym typeface="Century Gothic"/>
              </a:rPr>
              <a:t> is on Wednesday.  Please wear your swim outfit underneath your PE kit on swimming days.  Your swim bag must include a towel, swim hat and clean underwear for after swimming. Goggles are optional.</a:t>
            </a:r>
            <a:endParaRPr lang="en-US" sz="1300" dirty="0">
              <a:latin typeface="Century Gothic"/>
              <a:ea typeface="Century Gothic"/>
              <a:cs typeface="Century Gothic"/>
            </a:endParaRPr>
          </a:p>
          <a:p>
            <a:endParaRPr lang="en-US" sz="1300" dirty="0">
              <a:latin typeface="Century Gothic"/>
              <a:ea typeface="Century Gothic"/>
              <a:cs typeface="Century Gothic"/>
            </a:endParaRPr>
          </a:p>
          <a:p>
            <a:r>
              <a:rPr lang="en-US" sz="1300" b="1" dirty="0">
                <a:latin typeface="Century Gothic"/>
              </a:rPr>
              <a:t>PE </a:t>
            </a:r>
            <a:r>
              <a:rPr lang="en-US" sz="1300" dirty="0">
                <a:latin typeface="Century Gothic"/>
              </a:rPr>
              <a:t>is on </a:t>
            </a:r>
            <a:r>
              <a:rPr lang="en-US" sz="1300" b="1" dirty="0">
                <a:latin typeface="Century Gothic"/>
              </a:rPr>
              <a:t>Thursday</a:t>
            </a:r>
            <a:r>
              <a:rPr lang="en-US" sz="1300" dirty="0">
                <a:latin typeface="Century Gothic"/>
              </a:rPr>
              <a:t>. Please wear your PE uniform into school. </a:t>
            </a:r>
          </a:p>
          <a:p>
            <a:pPr lvl="0" algn="l">
              <a:spcBef>
                <a:spcPts val="0"/>
              </a:spcBef>
              <a:spcAft>
                <a:spcPts val="0"/>
              </a:spcAft>
            </a:pPr>
            <a:endParaRPr lang="en-US" sz="1300" dirty="0">
              <a:latin typeface="Century Gothic"/>
              <a:ea typeface="Century Gothic"/>
              <a:cs typeface="Century Gothic"/>
            </a:endParaRPr>
          </a:p>
          <a:p>
            <a:r>
              <a:rPr lang="en-US" sz="1300" b="1" dirty="0">
                <a:latin typeface="Century Gothic"/>
              </a:rPr>
              <a:t>Homework</a:t>
            </a:r>
            <a:r>
              <a:rPr lang="en-US" sz="1300" dirty="0">
                <a:latin typeface="Century Gothic"/>
              </a:rPr>
              <a:t> will be handed out on </a:t>
            </a:r>
            <a:r>
              <a:rPr lang="en-US" sz="1300" b="1" dirty="0">
                <a:latin typeface="Century Gothic"/>
              </a:rPr>
              <a:t>Fridays</a:t>
            </a:r>
            <a:r>
              <a:rPr lang="en-US" sz="1300" dirty="0">
                <a:latin typeface="Century Gothic"/>
              </a:rPr>
              <a:t> and will be due on </a:t>
            </a:r>
            <a:r>
              <a:rPr lang="en-US" sz="1300" b="1" dirty="0">
                <a:latin typeface="Century Gothic"/>
              </a:rPr>
              <a:t>Wednesdays</a:t>
            </a:r>
            <a:r>
              <a:rPr lang="en-US" sz="1300" dirty="0">
                <a:latin typeface="Century Gothic"/>
              </a:rPr>
              <a:t>. </a:t>
            </a:r>
            <a:endParaRPr lang="en-US" sz="1300" dirty="0"/>
          </a:p>
          <a:p>
            <a:pPr marL="285750" lvl="0" indent="-285750" algn="l" rtl="0">
              <a:spcBef>
                <a:spcPts val="0"/>
              </a:spcBef>
              <a:spcAft>
                <a:spcPts val="0"/>
              </a:spcAft>
              <a:buFont typeface="Arial" panose="020B0604020202020204" pitchFamily="34" charset="0"/>
              <a:buChar char="•"/>
            </a:pPr>
            <a:endParaRPr lang="en-GB" sz="1300" dirty="0">
              <a:latin typeface="Century Gothic"/>
              <a:ea typeface="Century Gothic"/>
              <a:cs typeface="Century Gothic"/>
            </a:endParaRPr>
          </a:p>
          <a:p>
            <a:r>
              <a:rPr lang="en-GB" sz="1300" dirty="0">
                <a:latin typeface="Century Gothic"/>
              </a:rPr>
              <a:t>Please ensure all uniform is labelled.</a:t>
            </a:r>
            <a:endParaRPr lang="en-GB" sz="1300" dirty="0"/>
          </a:p>
          <a:p>
            <a:r>
              <a:rPr lang="en-GB" sz="1300" dirty="0">
                <a:latin typeface="Century Gothic"/>
                <a:ea typeface="Century Gothic"/>
                <a:cs typeface="Century Gothic"/>
              </a:rPr>
              <a:t>  </a:t>
            </a:r>
            <a:endParaRPr lang="en-GB" sz="1300" dirty="0"/>
          </a:p>
          <a:p>
            <a:pPr marL="0" lvl="0" indent="0" algn="l" rtl="0">
              <a:spcBef>
                <a:spcPts val="0"/>
              </a:spcBef>
              <a:spcAft>
                <a:spcPts val="0"/>
              </a:spcAft>
              <a:buNone/>
            </a:pPr>
            <a:endParaRPr dirty="0">
              <a:latin typeface="Century Gothic"/>
              <a:ea typeface="Century Gothic"/>
              <a:cs typeface="Century Gothic"/>
              <a:sym typeface="Century Gothic"/>
            </a:endParaRPr>
          </a:p>
          <a:p>
            <a:pPr marL="0" lvl="0" indent="0" algn="l" rtl="0">
              <a:spcBef>
                <a:spcPts val="0"/>
              </a:spcBef>
              <a:spcAft>
                <a:spcPts val="0"/>
              </a:spcAft>
              <a:buNone/>
            </a:pPr>
            <a:endParaRPr dirty="0">
              <a:latin typeface="Century Gothic"/>
              <a:ea typeface="Century Gothic"/>
              <a:cs typeface="Century Gothic"/>
              <a:sym typeface="Century Gothic"/>
            </a:endParaRPr>
          </a:p>
          <a:p>
            <a:endParaRPr lang="en-US" dirty="0">
              <a:latin typeface="Century Gothic"/>
              <a:ea typeface="Century Gothic"/>
              <a:cs typeface="Century Gothic"/>
            </a:endParaRPr>
          </a:p>
          <a:p>
            <a:endParaRPr lang="en-US" dirty="0">
              <a:latin typeface="Century Gothic"/>
              <a:ea typeface="Century Gothic"/>
              <a:cs typeface="Century Gothic"/>
            </a:endParaRPr>
          </a:p>
          <a:p>
            <a:endParaRPr lang="en-US" dirty="0">
              <a:latin typeface="Century Gothic"/>
              <a:ea typeface="Century Gothic"/>
              <a:cs typeface="Century Gothic"/>
            </a:endParaRPr>
          </a:p>
          <a:p>
            <a:pPr algn="ctr"/>
            <a:r>
              <a:rPr lang="en-US" b="1" dirty="0">
                <a:latin typeface="Century Gothic"/>
                <a:ea typeface="Century Gothic"/>
                <a:cs typeface="Century Gothic"/>
              </a:rPr>
              <a:t>Rowan Class</a:t>
            </a:r>
            <a:r>
              <a:rPr lang="en-US" dirty="0">
                <a:latin typeface="Century Gothic"/>
                <a:ea typeface="Century Gothic"/>
                <a:cs typeface="Century Gothic"/>
              </a:rPr>
              <a:t> </a:t>
            </a:r>
          </a:p>
        </p:txBody>
      </p:sp>
      <p:sp>
        <p:nvSpPr>
          <p:cNvPr id="3" name="Google Shape;77;p14">
            <a:extLst>
              <a:ext uri="{FF2B5EF4-FFF2-40B4-BE49-F238E27FC236}">
                <a16:creationId xmlns:a16="http://schemas.microsoft.com/office/drawing/2014/main" id="{F95B817D-CAE8-A909-CD08-4694D61279F0}"/>
              </a:ext>
            </a:extLst>
          </p:cNvPr>
          <p:cNvSpPr/>
          <p:nvPr/>
        </p:nvSpPr>
        <p:spPr>
          <a:xfrm>
            <a:off x="227165" y="2022572"/>
            <a:ext cx="4376542" cy="2756595"/>
          </a:xfrm>
          <a:prstGeom prst="roundRect">
            <a:avLst>
              <a:gd name="adj" fmla="val 4054"/>
            </a:avLst>
          </a:prstGeom>
          <a:solidFill>
            <a:schemeClr val="lt1"/>
          </a:solidFill>
          <a:ln w="28575" cap="flat" cmpd="sng">
            <a:solidFill>
              <a:schemeClr val="accent4">
                <a:lumMod val="75000"/>
              </a:schemeClr>
            </a:solidFill>
            <a:prstDash val="solid"/>
            <a:round/>
            <a:headEnd type="none" w="sm" len="sm"/>
            <a:tailEnd type="none" w="sm" len="sm"/>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171450" indent="-171450">
              <a:buChar char="•"/>
            </a:pPr>
            <a:r>
              <a:rPr lang="en-GB" sz="1000" b="1" dirty="0">
                <a:latin typeface="Century Gothic" panose="020B0502020202020204" pitchFamily="34" charset="0"/>
                <a:ea typeface="Century Gothic"/>
                <a:cs typeface="Century Gothic"/>
                <a:sym typeface="Century Gothic"/>
              </a:rPr>
              <a:t>Swimming starts</a:t>
            </a:r>
            <a:r>
              <a:rPr lang="en-GB" sz="1000" dirty="0">
                <a:latin typeface="Century Gothic" panose="020B0502020202020204" pitchFamily="34" charset="0"/>
                <a:ea typeface="Century Gothic"/>
                <a:cs typeface="Century Gothic"/>
                <a:sym typeface="Century Gothic"/>
              </a:rPr>
              <a:t> – Wednesday 9</a:t>
            </a:r>
            <a:r>
              <a:rPr lang="en-GB" sz="1000" baseline="30000" dirty="0">
                <a:latin typeface="Century Gothic" panose="020B0502020202020204" pitchFamily="34" charset="0"/>
                <a:ea typeface="Century Gothic"/>
                <a:cs typeface="Century Gothic"/>
                <a:sym typeface="Century Gothic"/>
              </a:rPr>
              <a:t>th</a:t>
            </a:r>
            <a:r>
              <a:rPr lang="en-GB" sz="1000" dirty="0">
                <a:latin typeface="Century Gothic" panose="020B0502020202020204" pitchFamily="34" charset="0"/>
                <a:ea typeface="Century Gothic"/>
                <a:cs typeface="Century Gothic"/>
                <a:sym typeface="Century Gothic"/>
              </a:rPr>
              <a:t> September.</a:t>
            </a:r>
          </a:p>
          <a:p>
            <a:pPr marL="171450" lvl="0" indent="-171450">
              <a:buFont typeface="Arial" panose="020B0604020202020204" pitchFamily="34" charset="0"/>
              <a:buChar char="•"/>
            </a:pPr>
            <a:r>
              <a:rPr lang="en-GB" sz="1000" b="1" dirty="0">
                <a:latin typeface="Century Gothic" panose="020B0502020202020204" pitchFamily="34" charset="0"/>
              </a:rPr>
              <a:t>Wednesday 9th September</a:t>
            </a:r>
            <a:r>
              <a:rPr lang="en-GB" sz="1000" dirty="0">
                <a:latin typeface="Century Gothic" panose="020B0502020202020204" pitchFamily="34" charset="0"/>
              </a:rPr>
              <a:t> – Meet the Teacher 3.30pm to 5pm</a:t>
            </a:r>
            <a:r>
              <a:rPr lang="en-US" sz="1000" dirty="0">
                <a:latin typeface="Century Gothic" panose="020B0502020202020204" pitchFamily="34" charset="0"/>
              </a:rPr>
              <a:t>​</a:t>
            </a:r>
            <a:endParaRPr lang="en-GB" sz="1000" dirty="0">
              <a:latin typeface="Century Gothic" panose="020B0502020202020204" pitchFamily="34" charset="0"/>
            </a:endParaRPr>
          </a:p>
          <a:p>
            <a:pPr marL="171450" lvl="0" indent="-171450">
              <a:buFont typeface="Arial" panose="020B0604020202020204" pitchFamily="34" charset="0"/>
              <a:buChar char="•"/>
            </a:pPr>
            <a:r>
              <a:rPr lang="en-GB" sz="1000" b="1" dirty="0">
                <a:latin typeface="Century Gothic" panose="020B0502020202020204" pitchFamily="34" charset="0"/>
              </a:rPr>
              <a:t>Wednesday 23rd September</a:t>
            </a:r>
            <a:r>
              <a:rPr lang="en-GB" sz="1000" dirty="0">
                <a:latin typeface="Century Gothic" panose="020B0502020202020204" pitchFamily="34" charset="0"/>
              </a:rPr>
              <a:t> – Flu </a:t>
            </a:r>
            <a:r>
              <a:rPr lang="en-GB" sz="1000">
                <a:latin typeface="Century Gothic" panose="020B0502020202020204" pitchFamily="34" charset="0"/>
              </a:rPr>
              <a:t>Immunisation </a:t>
            </a:r>
          </a:p>
          <a:p>
            <a:pPr marL="171450" lvl="0" indent="-171450">
              <a:buFont typeface="Arial" panose="020B0604020202020204" pitchFamily="34" charset="0"/>
              <a:buChar char="•"/>
            </a:pPr>
            <a:r>
              <a:rPr lang="en-GB" sz="1000" b="1">
                <a:latin typeface="Century Gothic" panose="020B0502020202020204" pitchFamily="34" charset="0"/>
              </a:rPr>
              <a:t>Monday </a:t>
            </a:r>
            <a:r>
              <a:rPr lang="en-GB" sz="1000" b="1" dirty="0">
                <a:latin typeface="Century Gothic" panose="020B0502020202020204" pitchFamily="34" charset="0"/>
              </a:rPr>
              <a:t>28th September</a:t>
            </a:r>
            <a:r>
              <a:rPr lang="en-GB" sz="1000" dirty="0">
                <a:latin typeface="Century Gothic" panose="020B0502020202020204" pitchFamily="34" charset="0"/>
              </a:rPr>
              <a:t> – School Photographer</a:t>
            </a:r>
            <a:r>
              <a:rPr lang="en-US" sz="1000" dirty="0">
                <a:latin typeface="Century Gothic" panose="020B0502020202020204" pitchFamily="34" charset="0"/>
              </a:rPr>
              <a:t>​</a:t>
            </a:r>
            <a:endParaRPr lang="en-GB" sz="1000" dirty="0">
              <a:latin typeface="Century Gothic" panose="020B0502020202020204" pitchFamily="34" charset="0"/>
            </a:endParaRPr>
          </a:p>
          <a:p>
            <a:pPr marL="171450" lvl="0" indent="-171450">
              <a:buFont typeface="Arial" panose="020B0604020202020204" pitchFamily="34" charset="0"/>
              <a:buChar char="•"/>
            </a:pPr>
            <a:r>
              <a:rPr lang="en-GB" sz="1000" b="1" dirty="0">
                <a:latin typeface="Century Gothic" panose="020B0502020202020204" pitchFamily="34" charset="0"/>
              </a:rPr>
              <a:t>Friday 23rd October –</a:t>
            </a:r>
            <a:r>
              <a:rPr lang="en-GB" sz="1000" dirty="0">
                <a:latin typeface="Century Gothic" panose="020B0502020202020204" pitchFamily="34" charset="0"/>
              </a:rPr>
              <a:t> Children break up for Half Term</a:t>
            </a:r>
            <a:r>
              <a:rPr lang="en-US" sz="1000" dirty="0">
                <a:latin typeface="Century Gothic" panose="020B0502020202020204" pitchFamily="34" charset="0"/>
              </a:rPr>
              <a:t>​</a:t>
            </a:r>
            <a:endParaRPr lang="en-GB" sz="1000" dirty="0">
              <a:latin typeface="Century Gothic" panose="020B0502020202020204" pitchFamily="34" charset="0"/>
            </a:endParaRPr>
          </a:p>
          <a:p>
            <a:pPr marL="171450" lvl="0" indent="-171450">
              <a:buFont typeface="Arial" panose="020B0604020202020204" pitchFamily="34" charset="0"/>
              <a:buChar char="•"/>
            </a:pPr>
            <a:r>
              <a:rPr lang="en-GB" sz="1000" b="1" dirty="0">
                <a:latin typeface="Century Gothic" panose="020B0502020202020204" pitchFamily="34" charset="0"/>
              </a:rPr>
              <a:t>Thursday 5th November </a:t>
            </a:r>
            <a:r>
              <a:rPr lang="en-GB" sz="1000" dirty="0">
                <a:latin typeface="Century Gothic" panose="020B0502020202020204" pitchFamily="34" charset="0"/>
              </a:rPr>
              <a:t>– Fireworks Event</a:t>
            </a:r>
            <a:r>
              <a:rPr lang="en-US" sz="1000" dirty="0">
                <a:latin typeface="Century Gothic" panose="020B0502020202020204" pitchFamily="34" charset="0"/>
              </a:rPr>
              <a:t>​</a:t>
            </a:r>
            <a:endParaRPr lang="en-GB" sz="1000" dirty="0">
              <a:latin typeface="Century Gothic" panose="020B0502020202020204" pitchFamily="34" charset="0"/>
            </a:endParaRPr>
          </a:p>
          <a:p>
            <a:pPr marL="171450" lvl="0" indent="-171450">
              <a:buFont typeface="Arial" panose="020B0604020202020204" pitchFamily="34" charset="0"/>
              <a:buChar char="•"/>
            </a:pPr>
            <a:r>
              <a:rPr lang="en-GB" sz="1000" b="1" dirty="0">
                <a:latin typeface="Century Gothic" panose="020B0502020202020204" pitchFamily="34" charset="0"/>
              </a:rPr>
              <a:t>Friday 6</a:t>
            </a:r>
            <a:r>
              <a:rPr lang="en-GB" sz="1000" b="1" baseline="30000" dirty="0">
                <a:latin typeface="Century Gothic" panose="020B0502020202020204" pitchFamily="34" charset="0"/>
              </a:rPr>
              <a:t>th</a:t>
            </a:r>
            <a:r>
              <a:rPr lang="en-GB" sz="1000" b="1" dirty="0">
                <a:latin typeface="Century Gothic" panose="020B0502020202020204" pitchFamily="34" charset="0"/>
              </a:rPr>
              <a:t> November </a:t>
            </a:r>
            <a:r>
              <a:rPr lang="en-US" sz="1000" dirty="0">
                <a:latin typeface="Century Gothic" panose="020B0502020202020204" pitchFamily="34" charset="0"/>
              </a:rPr>
              <a:t>– Chiltern Open Air Museum trip </a:t>
            </a:r>
            <a:endParaRPr lang="en-GB" sz="1000" dirty="0">
              <a:latin typeface="Century Gothic" panose="020B0502020202020204" pitchFamily="34" charset="0"/>
            </a:endParaRPr>
          </a:p>
          <a:p>
            <a:pPr marL="171450" lvl="0" indent="-171450">
              <a:buFont typeface="Arial" panose="020B0604020202020204" pitchFamily="34" charset="0"/>
              <a:buChar char="•"/>
            </a:pPr>
            <a:r>
              <a:rPr lang="en-GB" sz="1000" b="1" dirty="0">
                <a:latin typeface="Century Gothic" panose="020B0502020202020204" pitchFamily="34" charset="0"/>
              </a:rPr>
              <a:t>Friday 13th November</a:t>
            </a:r>
            <a:r>
              <a:rPr lang="en-GB" sz="1000" dirty="0">
                <a:latin typeface="Century Gothic" panose="020B0502020202020204" pitchFamily="34" charset="0"/>
              </a:rPr>
              <a:t>- Children in Need</a:t>
            </a:r>
            <a:r>
              <a:rPr lang="en-US" sz="1000" dirty="0">
                <a:latin typeface="Century Gothic" panose="020B0502020202020204" pitchFamily="34" charset="0"/>
              </a:rPr>
              <a:t>​</a:t>
            </a:r>
            <a:endParaRPr lang="en-GB" sz="1000" dirty="0">
              <a:latin typeface="Century Gothic" panose="020B0502020202020204" pitchFamily="34" charset="0"/>
            </a:endParaRPr>
          </a:p>
          <a:p>
            <a:pPr marL="171450" lvl="0" indent="-171450">
              <a:buFont typeface="Arial" panose="020B0604020202020204" pitchFamily="34" charset="0"/>
              <a:buChar char="•"/>
            </a:pPr>
            <a:r>
              <a:rPr lang="en-GB" sz="1000" b="1" dirty="0">
                <a:latin typeface="Century Gothic" panose="020B0502020202020204" pitchFamily="34" charset="0"/>
              </a:rPr>
              <a:t>Wednesday 18th November</a:t>
            </a:r>
            <a:r>
              <a:rPr lang="en-GB" sz="1000" dirty="0">
                <a:latin typeface="Century Gothic" panose="020B0502020202020204" pitchFamily="34" charset="0"/>
              </a:rPr>
              <a:t>- Parent Interviews 3.30pm-7.00pm</a:t>
            </a:r>
            <a:r>
              <a:rPr lang="en-US" sz="1000" dirty="0">
                <a:latin typeface="Century Gothic" panose="020B0502020202020204" pitchFamily="34" charset="0"/>
              </a:rPr>
              <a:t>​</a:t>
            </a:r>
            <a:endParaRPr lang="en-GB" sz="1000" dirty="0">
              <a:latin typeface="Century Gothic" panose="020B0502020202020204" pitchFamily="34" charset="0"/>
            </a:endParaRPr>
          </a:p>
          <a:p>
            <a:pPr marL="171450" lvl="0" indent="-171450">
              <a:buFont typeface="Arial" panose="020B0604020202020204" pitchFamily="34" charset="0"/>
              <a:buChar char="•"/>
            </a:pPr>
            <a:r>
              <a:rPr lang="en-GB" sz="1000" b="1" dirty="0">
                <a:latin typeface="Century Gothic" panose="020B0502020202020204" pitchFamily="34" charset="0"/>
              </a:rPr>
              <a:t>Thursday 19th November</a:t>
            </a:r>
            <a:r>
              <a:rPr lang="en-GB" sz="1000" dirty="0">
                <a:latin typeface="Century Gothic" panose="020B0502020202020204" pitchFamily="34" charset="0"/>
              </a:rPr>
              <a:t>- Parent Interviews 3.30pm- 5.00pm</a:t>
            </a:r>
            <a:r>
              <a:rPr lang="en-US" sz="1000" dirty="0">
                <a:latin typeface="Century Gothic" panose="020B0502020202020204" pitchFamily="34" charset="0"/>
              </a:rPr>
              <a:t>​</a:t>
            </a:r>
            <a:endParaRPr lang="en-GB" sz="1000" dirty="0">
              <a:latin typeface="Century Gothic" panose="020B0502020202020204" pitchFamily="34" charset="0"/>
            </a:endParaRPr>
          </a:p>
          <a:p>
            <a:pPr marL="171450" lvl="0" indent="-171450">
              <a:buFont typeface="Arial" panose="020B0604020202020204" pitchFamily="34" charset="0"/>
              <a:buChar char="•"/>
            </a:pPr>
            <a:r>
              <a:rPr lang="en-GB" sz="1000" b="1" dirty="0">
                <a:latin typeface="Century Gothic" panose="020B0502020202020204" pitchFamily="34" charset="0"/>
              </a:rPr>
              <a:t>Friday 18th December</a:t>
            </a:r>
            <a:r>
              <a:rPr lang="en-GB" sz="1000" dirty="0">
                <a:latin typeface="Century Gothic" panose="020B0502020202020204" pitchFamily="34" charset="0"/>
              </a:rPr>
              <a:t>- Christmas jumper day</a:t>
            </a:r>
            <a:r>
              <a:rPr lang="en-US" sz="1000" dirty="0">
                <a:latin typeface="Century Gothic" panose="020B0502020202020204" pitchFamily="34" charset="0"/>
              </a:rPr>
              <a:t>​</a:t>
            </a:r>
            <a:endParaRPr lang="en-GB" sz="1000" dirty="0">
              <a:latin typeface="Century Gothic" panose="020B0502020202020204" pitchFamily="34" charset="0"/>
            </a:endParaRPr>
          </a:p>
          <a:p>
            <a:pPr marL="171450" lvl="0" indent="-171450">
              <a:buFont typeface="Arial" panose="020B0604020202020204" pitchFamily="34" charset="0"/>
              <a:buChar char="•"/>
            </a:pPr>
            <a:r>
              <a:rPr lang="en-GB" sz="1000" b="1" dirty="0">
                <a:latin typeface="Century Gothic" panose="020B0502020202020204" pitchFamily="34" charset="0"/>
              </a:rPr>
              <a:t>Friday 18th December</a:t>
            </a:r>
            <a:r>
              <a:rPr lang="en-GB" sz="1000" dirty="0">
                <a:latin typeface="Century Gothic" panose="020B0502020202020204" pitchFamily="34" charset="0"/>
              </a:rPr>
              <a:t>- Break up for Christmas at 1pm</a:t>
            </a:r>
            <a:r>
              <a:rPr lang="en-US" sz="1000" dirty="0">
                <a:latin typeface="Century Gothic" panose="020B0502020202020204" pitchFamily="34" charset="0"/>
              </a:rPr>
              <a:t>​</a:t>
            </a:r>
            <a:endParaRPr lang="en-GB" sz="1000" dirty="0">
              <a:latin typeface="Century Gothic" panose="020B0502020202020204" pitchFamily="34" charset="0"/>
            </a:endParaRPr>
          </a:p>
          <a:p>
            <a:pPr marL="171450" indent="-171450">
              <a:buChar char="•"/>
            </a:pPr>
            <a:endParaRPr lang="en-GB" sz="1200" dirty="0">
              <a:latin typeface="Century Gothic"/>
            </a:endParaRPr>
          </a:p>
          <a:p>
            <a:pPr marL="0" lvl="0" indent="0" algn="l" rtl="0">
              <a:spcBef>
                <a:spcPts val="0"/>
              </a:spcBef>
              <a:spcAft>
                <a:spcPts val="0"/>
              </a:spcAft>
              <a:buNone/>
            </a:pPr>
            <a:endParaRPr lang="en-GB" sz="1200" dirty="0">
              <a:latin typeface="Century Gothic"/>
              <a:ea typeface="Century Gothic"/>
              <a:cs typeface="Century Gothic"/>
              <a:sym typeface="Century Gothic"/>
            </a:endParaRPr>
          </a:p>
          <a:p>
            <a:pPr marL="0" lvl="0" indent="0" algn="l" rtl="0">
              <a:spcBef>
                <a:spcPts val="0"/>
              </a:spcBef>
              <a:spcAft>
                <a:spcPts val="0"/>
              </a:spcAft>
              <a:buNone/>
            </a:pPr>
            <a:endParaRPr lang="en-GB" sz="1200" dirty="0">
              <a:latin typeface="Century Gothic"/>
              <a:ea typeface="Century Gothic"/>
              <a:cs typeface="Century Gothic"/>
            </a:endParaRPr>
          </a:p>
          <a:p>
            <a:pPr marL="0" lvl="0" indent="0" algn="l" rtl="0">
              <a:spcBef>
                <a:spcPts val="0"/>
              </a:spcBef>
              <a:spcAft>
                <a:spcPts val="0"/>
              </a:spcAft>
              <a:buNone/>
            </a:pPr>
            <a:endParaRPr lang="en-GB" sz="1200" dirty="0">
              <a:latin typeface="Century Gothic"/>
              <a:ea typeface="Century Gothic"/>
              <a:cs typeface="Century Gothic"/>
            </a:endParaRPr>
          </a:p>
          <a:p>
            <a:pPr marL="0" lvl="0" indent="0" algn="l" rtl="0">
              <a:spcBef>
                <a:spcPts val="0"/>
              </a:spcBef>
              <a:spcAft>
                <a:spcPts val="0"/>
              </a:spcAft>
              <a:buNone/>
            </a:pPr>
            <a:endParaRPr sz="1200" dirty="0">
              <a:latin typeface="Century Gothic"/>
              <a:ea typeface="Century Gothic"/>
              <a:cs typeface="Century Gothic"/>
              <a:sym typeface="Century Gothic"/>
            </a:endParaRPr>
          </a:p>
          <a:p>
            <a:pPr marL="0" lvl="0" indent="0" algn="l" rtl="0">
              <a:spcBef>
                <a:spcPts val="0"/>
              </a:spcBef>
              <a:spcAft>
                <a:spcPts val="0"/>
              </a:spcAft>
              <a:buNone/>
            </a:pPr>
            <a:endParaRPr sz="1200" dirty="0">
              <a:latin typeface="Century Gothic"/>
              <a:ea typeface="Century Gothic"/>
              <a:cs typeface="Century Gothic"/>
              <a:sym typeface="Century Gothic"/>
            </a:endParaRPr>
          </a:p>
          <a:p>
            <a:pPr marL="0" lvl="0" indent="0" algn="l" rtl="0">
              <a:spcBef>
                <a:spcPts val="0"/>
              </a:spcBef>
              <a:spcAft>
                <a:spcPts val="0"/>
              </a:spcAft>
              <a:buNone/>
            </a:pPr>
            <a:endParaRPr dirty="0">
              <a:latin typeface="Century Gothic"/>
            </a:endParaRPr>
          </a:p>
          <a:p>
            <a:pPr marL="0" lvl="0" indent="0" algn="l" rtl="0">
              <a:spcBef>
                <a:spcPts val="0"/>
              </a:spcBef>
              <a:spcAft>
                <a:spcPts val="0"/>
              </a:spcAft>
              <a:buNone/>
            </a:pPr>
            <a:endParaRPr dirty="0"/>
          </a:p>
          <a:p>
            <a:endParaRPr lang="en-GB" dirty="0"/>
          </a:p>
          <a:p>
            <a:pPr marL="0" lvl="0" indent="0" algn="l" rtl="0">
              <a:spcBef>
                <a:spcPts val="0"/>
              </a:spcBef>
              <a:spcAft>
                <a:spcPts val="0"/>
              </a:spcAft>
              <a:buNone/>
            </a:pPr>
            <a:r>
              <a:rPr lang="en-GB" dirty="0"/>
              <a:t>                                     </a:t>
            </a:r>
            <a:endParaRPr dirty="0"/>
          </a:p>
        </p:txBody>
      </p:sp>
      <p:sp>
        <p:nvSpPr>
          <p:cNvPr id="4" name="Google Shape;78;p14">
            <a:extLst>
              <a:ext uri="{FF2B5EF4-FFF2-40B4-BE49-F238E27FC236}">
                <a16:creationId xmlns:a16="http://schemas.microsoft.com/office/drawing/2014/main" id="{D814AAB9-D73B-10B0-7B98-9B9FC7E84CB1}"/>
              </a:ext>
            </a:extLst>
          </p:cNvPr>
          <p:cNvSpPr txBox="1">
            <a:spLocks noGrp="1"/>
          </p:cNvSpPr>
          <p:nvPr/>
        </p:nvSpPr>
        <p:spPr>
          <a:xfrm>
            <a:off x="1336695" y="424076"/>
            <a:ext cx="5493300" cy="783300"/>
          </a:xfrm>
          <a:prstGeom prst="rect">
            <a:avLst/>
          </a:prstGeom>
          <a:noFill/>
          <a:ln>
            <a:noFill/>
          </a:ln>
        </p:spPr>
        <p:txBody>
          <a:bodyPr spcFirstLastPara="1" wrap="square" lIns="116050" tIns="116050" rIns="116050" bIns="11605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3600"/>
              <a:buFont typeface="Arial"/>
              <a:buNone/>
              <a:defRPr sz="3600" b="0" i="0" u="none" strike="noStrike" cap="none">
                <a:solidFill>
                  <a:schemeClr val="dk1"/>
                </a:solidFill>
                <a:latin typeface="Arial"/>
                <a:ea typeface="Arial"/>
                <a:cs typeface="Arial"/>
                <a:sym typeface="Arial"/>
              </a:defRPr>
            </a:lvl9pPr>
          </a:lstStyle>
          <a:p>
            <a:pPr algn="ctr"/>
            <a:r>
              <a:rPr lang="en-GB" sz="3000" b="1">
                <a:latin typeface="Bree Serif"/>
                <a:ea typeface="Bree Serif"/>
                <a:cs typeface="Bree Serif"/>
                <a:sym typeface="Bree Serif"/>
              </a:rPr>
              <a:t>Year Five NEWSLETTER</a:t>
            </a:r>
            <a:endParaRPr lang="en-US" sz="3000" b="1">
              <a:latin typeface="Bree Serif"/>
              <a:ea typeface="Bree Serif"/>
              <a:cs typeface="Bree Serif"/>
            </a:endParaRPr>
          </a:p>
        </p:txBody>
      </p:sp>
      <p:sp>
        <p:nvSpPr>
          <p:cNvPr id="5" name="Google Shape;79;p14">
            <a:extLst>
              <a:ext uri="{FF2B5EF4-FFF2-40B4-BE49-F238E27FC236}">
                <a16:creationId xmlns:a16="http://schemas.microsoft.com/office/drawing/2014/main" id="{8D48CEC0-123C-55F5-DA76-38B320100B08}"/>
              </a:ext>
            </a:extLst>
          </p:cNvPr>
          <p:cNvSpPr/>
          <p:nvPr/>
        </p:nvSpPr>
        <p:spPr>
          <a:xfrm>
            <a:off x="234895" y="4872096"/>
            <a:ext cx="4391400" cy="5660214"/>
          </a:xfrm>
          <a:prstGeom prst="roundRect">
            <a:avLst>
              <a:gd name="adj" fmla="val 4054"/>
            </a:avLst>
          </a:prstGeom>
          <a:solidFill>
            <a:schemeClr val="lt1"/>
          </a:solidFill>
          <a:ln w="28575" cap="flat" cmpd="sng">
            <a:solidFill>
              <a:schemeClr val="accent4">
                <a:lumMod val="75000"/>
              </a:schemeClr>
            </a:solidFill>
            <a:prstDash val="solid"/>
            <a:round/>
            <a:headEnd type="none" w="sm" len="sm"/>
            <a:tailEnd type="none" w="sm" len="sm"/>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lang="en-US" sz="1100" dirty="0"/>
          </a:p>
          <a:p>
            <a:r>
              <a:rPr lang="en-GB" sz="1100" b="1" u="sng" dirty="0">
                <a:latin typeface="Century Gothic"/>
                <a:ea typeface="Century Gothic"/>
                <a:cs typeface="Century Gothic"/>
                <a:sym typeface="Century Gothic"/>
              </a:rPr>
              <a:t>Our history topic is 'Anglo Saxons' and 'Vikings’.</a:t>
            </a:r>
            <a:endParaRPr lang="en-GB" sz="1100" dirty="0"/>
          </a:p>
          <a:p>
            <a:r>
              <a:rPr lang="en-GB" sz="1100" dirty="0">
                <a:latin typeface="Century Gothic"/>
                <a:ea typeface="Century Gothic"/>
                <a:cs typeface="Century Gothic"/>
              </a:rPr>
              <a:t>We will understand the chronology of the eras, what life was like and gain an understand of the important people who were alive at the time whilst using historical language.</a:t>
            </a:r>
          </a:p>
          <a:p>
            <a:endParaRPr lang="en-GB" sz="1100" b="1" u="sng" dirty="0">
              <a:latin typeface="Century Gothic"/>
              <a:ea typeface="Century Gothic"/>
              <a:cs typeface="Century Gothic"/>
            </a:endParaRPr>
          </a:p>
          <a:p>
            <a:pPr marL="0" lvl="0" indent="0" algn="l" rtl="0">
              <a:spcBef>
                <a:spcPts val="0"/>
              </a:spcBef>
              <a:spcAft>
                <a:spcPts val="0"/>
              </a:spcAft>
              <a:buNone/>
            </a:pPr>
            <a:r>
              <a:rPr lang="en-GB" sz="1100" b="1" u="sng" dirty="0">
                <a:latin typeface="Century Gothic"/>
                <a:ea typeface="Century Gothic"/>
                <a:cs typeface="Century Gothic"/>
                <a:sym typeface="Century Gothic"/>
              </a:rPr>
              <a:t>Reading and Writing</a:t>
            </a:r>
            <a:endParaRPr sz="1100" b="1" u="sng" dirty="0">
              <a:latin typeface="Century Gothic"/>
              <a:ea typeface="Century Gothic"/>
              <a:cs typeface="Century Gothic"/>
            </a:endParaRPr>
          </a:p>
          <a:p>
            <a:pPr marL="0" lvl="0" indent="0" algn="l" rtl="0">
              <a:spcBef>
                <a:spcPts val="0"/>
              </a:spcBef>
              <a:spcAft>
                <a:spcPts val="0"/>
              </a:spcAft>
              <a:buNone/>
            </a:pPr>
            <a:r>
              <a:rPr lang="en-GB" sz="1100" dirty="0">
                <a:latin typeface="Century Gothic"/>
                <a:ea typeface="Century Gothic"/>
                <a:cs typeface="Century Gothic"/>
                <a:sym typeface="Century Gothic"/>
              </a:rPr>
              <a:t>Our class novel for the term is Crater Lake by Jennifer Killick. </a:t>
            </a:r>
            <a:endParaRPr lang="en-GB" sz="1100" dirty="0">
              <a:latin typeface="Century Gothic"/>
              <a:ea typeface="Century Gothic"/>
              <a:cs typeface="Century Gothic"/>
            </a:endParaRPr>
          </a:p>
          <a:p>
            <a:pPr marL="0" lvl="0" indent="0" algn="l" rtl="0">
              <a:spcBef>
                <a:spcPts val="0"/>
              </a:spcBef>
              <a:spcAft>
                <a:spcPts val="0"/>
              </a:spcAft>
              <a:buNone/>
            </a:pPr>
            <a:endParaRPr lang="en-GB" sz="1100" dirty="0">
              <a:latin typeface="Century Gothic"/>
              <a:ea typeface="Century Gothic"/>
              <a:cs typeface="Century Gothic"/>
            </a:endParaRPr>
          </a:p>
          <a:p>
            <a:pPr marL="0" lvl="0" indent="0" algn="l" rtl="0">
              <a:spcBef>
                <a:spcPts val="0"/>
              </a:spcBef>
              <a:spcAft>
                <a:spcPts val="0"/>
              </a:spcAft>
              <a:buNone/>
            </a:pPr>
            <a:r>
              <a:rPr lang="en-GB" sz="1100" dirty="0">
                <a:latin typeface="Century Gothic"/>
                <a:ea typeface="Century Gothic"/>
                <a:cs typeface="Century Gothic"/>
                <a:sym typeface="Century Gothic"/>
              </a:rPr>
              <a:t>Our English unit for the first half of term is ‘Exploration Narrative’ which will focus on the book ‘When We Walked on the Moon’ by David Long and Sam Kalda. In the second half of the term, our unit is ‘Setting Narrative’ which will focus on the book ‘</a:t>
            </a:r>
            <a:r>
              <a:rPr lang="en-GB" sz="1100" dirty="0" err="1">
                <a:latin typeface="Century Gothic"/>
                <a:ea typeface="Century Gothic"/>
                <a:cs typeface="Century Gothic"/>
                <a:sym typeface="Century Gothic"/>
              </a:rPr>
              <a:t>FaRther</a:t>
            </a:r>
            <a:r>
              <a:rPr lang="en-GB" sz="1100" dirty="0">
                <a:latin typeface="Century Gothic"/>
                <a:ea typeface="Century Gothic"/>
                <a:cs typeface="Century Gothic"/>
                <a:sym typeface="Century Gothic"/>
              </a:rPr>
              <a:t>’ by Grahame Baker-Smith.</a:t>
            </a:r>
            <a:endParaRPr sz="1100" dirty="0">
              <a:latin typeface="Century Gothic"/>
              <a:ea typeface="Century Gothic"/>
              <a:cs typeface="Century Gothic"/>
            </a:endParaRPr>
          </a:p>
          <a:p>
            <a:endParaRPr lang="en-GB" sz="1100" b="1" u="sng" dirty="0">
              <a:latin typeface="Century Gothic"/>
              <a:ea typeface="Century Gothic"/>
              <a:cs typeface="Century Gothic"/>
            </a:endParaRPr>
          </a:p>
          <a:p>
            <a:pPr marL="0" lvl="0" indent="0" algn="l">
              <a:spcBef>
                <a:spcPts val="0"/>
              </a:spcBef>
              <a:spcAft>
                <a:spcPts val="0"/>
              </a:spcAft>
              <a:buNone/>
            </a:pPr>
            <a:r>
              <a:rPr lang="en-GB" sz="1100" b="1" u="sng" dirty="0">
                <a:latin typeface="Century Gothic"/>
                <a:ea typeface="Century Gothic"/>
                <a:cs typeface="Century Gothic"/>
                <a:sym typeface="Century Gothic"/>
              </a:rPr>
              <a:t>Maths</a:t>
            </a:r>
            <a:endParaRPr sz="1100" b="1" u="sng" dirty="0">
              <a:latin typeface="Century Gothic"/>
              <a:ea typeface="Century Gothic"/>
              <a:cs typeface="Century Gothic"/>
            </a:endParaRPr>
          </a:p>
          <a:p>
            <a:pPr marL="0" lvl="0" indent="0" algn="l" rtl="0">
              <a:spcBef>
                <a:spcPts val="0"/>
              </a:spcBef>
              <a:spcAft>
                <a:spcPts val="0"/>
              </a:spcAft>
              <a:buNone/>
            </a:pPr>
            <a:r>
              <a:rPr lang="en-GB" sz="1100" dirty="0">
                <a:latin typeface="Century Gothic"/>
                <a:ea typeface="Century Gothic"/>
                <a:cs typeface="Century Gothic"/>
              </a:rPr>
              <a:t>This term, we will learn about place value to 10,000, addition and subtraction and multiplication and division with 4-digit numbers and fractions.</a:t>
            </a:r>
          </a:p>
          <a:p>
            <a:pPr marL="0" lvl="0" indent="0" algn="l" rtl="0">
              <a:spcBef>
                <a:spcPts val="0"/>
              </a:spcBef>
              <a:spcAft>
                <a:spcPts val="0"/>
              </a:spcAft>
              <a:buNone/>
            </a:pPr>
            <a:endParaRPr sz="1100" dirty="0">
              <a:latin typeface="Century Gothic"/>
              <a:ea typeface="Century Gothic"/>
              <a:cs typeface="Century Gothic"/>
            </a:endParaRPr>
          </a:p>
          <a:p>
            <a:pPr marL="0" lvl="0" indent="0" algn="l" rtl="0">
              <a:spcBef>
                <a:spcPts val="0"/>
              </a:spcBef>
              <a:spcAft>
                <a:spcPts val="0"/>
              </a:spcAft>
              <a:buNone/>
            </a:pPr>
            <a:r>
              <a:rPr lang="en-GB" sz="1100" b="1" u="sng" dirty="0">
                <a:latin typeface="Century Gothic"/>
                <a:ea typeface="Century Gothic"/>
                <a:cs typeface="Century Gothic"/>
                <a:sym typeface="Century Gothic"/>
              </a:rPr>
              <a:t>Science</a:t>
            </a:r>
            <a:endParaRPr sz="1100" b="1" u="sng" dirty="0">
              <a:latin typeface="Century Gothic"/>
              <a:ea typeface="Century Gothic"/>
              <a:cs typeface="Century Gothic"/>
            </a:endParaRPr>
          </a:p>
          <a:p>
            <a:pPr marL="0" lvl="0" indent="0" algn="l" rtl="0">
              <a:spcBef>
                <a:spcPts val="0"/>
              </a:spcBef>
              <a:spcAft>
                <a:spcPts val="0"/>
              </a:spcAft>
              <a:buNone/>
            </a:pPr>
            <a:r>
              <a:rPr lang="en-GB" sz="1100" dirty="0">
                <a:latin typeface="Century Gothic"/>
                <a:ea typeface="Century Gothic"/>
                <a:cs typeface="Century Gothic"/>
              </a:rPr>
              <a:t>We will learn about Earth and Space in the first half term and Forces in the second half of the term.</a:t>
            </a:r>
          </a:p>
          <a:p>
            <a:pPr marL="0" lvl="0" indent="0" algn="l" rtl="0">
              <a:spcBef>
                <a:spcPts val="0"/>
              </a:spcBef>
              <a:spcAft>
                <a:spcPts val="0"/>
              </a:spcAft>
              <a:buNone/>
            </a:pPr>
            <a:endParaRPr sz="1100" dirty="0">
              <a:latin typeface="Century Gothic"/>
              <a:ea typeface="Century Gothic"/>
              <a:cs typeface="Century Gothic"/>
            </a:endParaRPr>
          </a:p>
          <a:p>
            <a:pPr marL="0" lvl="0" indent="0" algn="l" rtl="0">
              <a:spcBef>
                <a:spcPts val="0"/>
              </a:spcBef>
              <a:spcAft>
                <a:spcPts val="0"/>
              </a:spcAft>
              <a:buNone/>
            </a:pPr>
            <a:r>
              <a:rPr lang="en-GB" sz="1100" b="1" u="sng" dirty="0">
                <a:latin typeface="Century Gothic"/>
                <a:ea typeface="Century Gothic"/>
                <a:cs typeface="Century Gothic"/>
                <a:sym typeface="Century Gothic"/>
              </a:rPr>
              <a:t>Handwriting</a:t>
            </a:r>
            <a:endParaRPr sz="1100" b="1" u="sng" dirty="0">
              <a:latin typeface="Century Gothic"/>
              <a:ea typeface="Century Gothic"/>
              <a:cs typeface="Century Gothic"/>
            </a:endParaRPr>
          </a:p>
          <a:p>
            <a:pPr marL="0" lvl="0" indent="0" algn="l" rtl="0">
              <a:spcBef>
                <a:spcPts val="0"/>
              </a:spcBef>
              <a:spcAft>
                <a:spcPts val="0"/>
              </a:spcAft>
              <a:buNone/>
            </a:pPr>
            <a:r>
              <a:rPr lang="en-GB" sz="1100" dirty="0">
                <a:latin typeface="Century Gothic"/>
                <a:ea typeface="Century Gothic"/>
              </a:rPr>
              <a:t>Using our scheme, Kinetic Letters, </a:t>
            </a:r>
            <a:r>
              <a:rPr lang="en-GB" sz="1100" dirty="0">
                <a:latin typeface="Century Gothic"/>
                <a:ea typeface="Century Gothic"/>
                <a:cs typeface="Century Gothic"/>
              </a:rPr>
              <a:t>we will be focusing on our writing position</a:t>
            </a:r>
            <a:r>
              <a:rPr lang="en-GB" sz="1100" dirty="0">
                <a:latin typeface="Century Gothic"/>
                <a:ea typeface="Century Gothic"/>
              </a:rPr>
              <a:t>, </a:t>
            </a:r>
            <a:r>
              <a:rPr lang="en-GB" sz="1100" dirty="0">
                <a:latin typeface="Century Gothic"/>
                <a:ea typeface="Century Gothic"/>
                <a:cs typeface="Century Gothic"/>
              </a:rPr>
              <a:t>pencil grip </a:t>
            </a:r>
            <a:r>
              <a:rPr lang="en-GB" sz="1100" dirty="0">
                <a:latin typeface="Century Gothic"/>
                <a:ea typeface="Century Gothic"/>
              </a:rPr>
              <a:t>and </a:t>
            </a:r>
            <a:r>
              <a:rPr lang="en-GB" sz="1100" dirty="0">
                <a:latin typeface="Century Gothic"/>
                <a:ea typeface="Century Gothic"/>
                <a:cs typeface="Century Gothic"/>
              </a:rPr>
              <a:t>the formation of different letter families</a:t>
            </a:r>
            <a:r>
              <a:rPr lang="en-GB" sz="1100" dirty="0">
                <a:latin typeface="Century Gothic"/>
                <a:ea typeface="Century Gothic"/>
              </a:rPr>
              <a:t>.</a:t>
            </a:r>
            <a:endParaRPr lang="en-GB" sz="1100" dirty="0">
              <a:latin typeface="Century Gothic"/>
              <a:ea typeface="Century Gothic"/>
              <a:cs typeface="Century Gothic"/>
            </a:endParaRPr>
          </a:p>
        </p:txBody>
      </p:sp>
      <p:sp>
        <p:nvSpPr>
          <p:cNvPr id="7" name="Google Shape;85;p14">
            <a:extLst>
              <a:ext uri="{FF2B5EF4-FFF2-40B4-BE49-F238E27FC236}">
                <a16:creationId xmlns:a16="http://schemas.microsoft.com/office/drawing/2014/main" id="{D45EF3F9-40A1-4899-99A4-38546A89D0F7}"/>
              </a:ext>
            </a:extLst>
          </p:cNvPr>
          <p:cNvSpPr txBox="1"/>
          <p:nvPr/>
        </p:nvSpPr>
        <p:spPr>
          <a:xfrm>
            <a:off x="346130" y="4937432"/>
            <a:ext cx="3315000" cy="492900"/>
          </a:xfrm>
          <a:prstGeom prst="rect">
            <a:avLst/>
          </a:prstGeom>
          <a:solidFill>
            <a:srgbClr val="134569"/>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GB" sz="2400">
                <a:solidFill>
                  <a:srgbClr val="FFFFFF"/>
                </a:solidFill>
                <a:latin typeface="Bree Serif"/>
                <a:ea typeface="Bree Serif"/>
                <a:cs typeface="Bree Serif"/>
                <a:sym typeface="Bree Serif"/>
              </a:rPr>
              <a:t>Curriculum News</a:t>
            </a:r>
            <a:endParaRPr sz="2400">
              <a:solidFill>
                <a:srgbClr val="FFFFFF"/>
              </a:solidFill>
              <a:latin typeface="Century Gothic"/>
              <a:ea typeface="Century Gothic"/>
              <a:cs typeface="Century Gothic"/>
              <a:sym typeface="Century Gothic"/>
            </a:endParaRPr>
          </a:p>
        </p:txBody>
      </p:sp>
      <p:sp>
        <p:nvSpPr>
          <p:cNvPr id="8" name="Google Shape;89;p14">
            <a:extLst>
              <a:ext uri="{FF2B5EF4-FFF2-40B4-BE49-F238E27FC236}">
                <a16:creationId xmlns:a16="http://schemas.microsoft.com/office/drawing/2014/main" id="{CABFD982-5F3D-A4D0-C682-312123D675A9}"/>
              </a:ext>
            </a:extLst>
          </p:cNvPr>
          <p:cNvSpPr txBox="1"/>
          <p:nvPr/>
        </p:nvSpPr>
        <p:spPr>
          <a:xfrm>
            <a:off x="4794552" y="2148933"/>
            <a:ext cx="1747604" cy="492900"/>
          </a:xfrm>
          <a:prstGeom prst="rect">
            <a:avLst/>
          </a:prstGeom>
          <a:solidFill>
            <a:srgbClr val="134569"/>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GB" sz="2400">
                <a:solidFill>
                  <a:srgbClr val="FFFFFF"/>
                </a:solidFill>
                <a:latin typeface="Bree Serif"/>
                <a:ea typeface="Bree Serif"/>
                <a:cs typeface="Bree Serif"/>
                <a:sym typeface="Bree Serif"/>
              </a:rPr>
              <a:t>Reminders</a:t>
            </a:r>
            <a:endParaRPr sz="2400">
              <a:solidFill>
                <a:srgbClr val="FFFFFF"/>
              </a:solidFill>
              <a:latin typeface="Century Gothic"/>
              <a:ea typeface="Century Gothic"/>
              <a:cs typeface="Century Gothic"/>
              <a:sym typeface="Century Gothic"/>
            </a:endParaRPr>
          </a:p>
        </p:txBody>
      </p:sp>
      <p:sp>
        <p:nvSpPr>
          <p:cNvPr id="10" name="Google Shape;84;p14">
            <a:extLst>
              <a:ext uri="{FF2B5EF4-FFF2-40B4-BE49-F238E27FC236}">
                <a16:creationId xmlns:a16="http://schemas.microsoft.com/office/drawing/2014/main" id="{3BE58857-D26E-5423-2172-0D682F9FF6CE}"/>
              </a:ext>
            </a:extLst>
          </p:cNvPr>
          <p:cNvSpPr txBox="1"/>
          <p:nvPr/>
        </p:nvSpPr>
        <p:spPr>
          <a:xfrm>
            <a:off x="5935" y="1278432"/>
            <a:ext cx="7571680" cy="453776"/>
          </a:xfrm>
          <a:prstGeom prst="rect">
            <a:avLst/>
          </a:prstGeom>
          <a:solidFill>
            <a:srgbClr val="134569"/>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sp>
        <p:nvSpPr>
          <p:cNvPr id="11" name="Google Shape;84;p14">
            <a:extLst>
              <a:ext uri="{FF2B5EF4-FFF2-40B4-BE49-F238E27FC236}">
                <a16:creationId xmlns:a16="http://schemas.microsoft.com/office/drawing/2014/main" id="{03124259-8976-58C0-AB2C-0DDC9500E22A}"/>
              </a:ext>
            </a:extLst>
          </p:cNvPr>
          <p:cNvSpPr txBox="1"/>
          <p:nvPr/>
        </p:nvSpPr>
        <p:spPr>
          <a:xfrm>
            <a:off x="2062402" y="1192303"/>
            <a:ext cx="4904373" cy="626991"/>
          </a:xfrm>
          <a:prstGeom prst="rect">
            <a:avLst/>
          </a:prstGeom>
          <a:solidFill>
            <a:srgbClr val="134569"/>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300">
                <a:solidFill>
                  <a:srgbClr val="FFFFFF"/>
                </a:solidFill>
                <a:latin typeface="Bree Serif"/>
                <a:ea typeface="Century Gothic"/>
                <a:cs typeface="Century Gothic"/>
                <a:sym typeface="Bree Serif"/>
              </a:rPr>
              <a:t>Autumn Term</a:t>
            </a:r>
            <a:endParaRPr sz="2300">
              <a:solidFill>
                <a:srgbClr val="FFFFFF"/>
              </a:solidFill>
              <a:latin typeface="Century Gothic"/>
              <a:ea typeface="Century Gothic"/>
              <a:cs typeface="Century Gothic"/>
              <a:sym typeface="Century Gothic"/>
            </a:endParaRPr>
          </a:p>
        </p:txBody>
      </p:sp>
      <p:pic>
        <p:nvPicPr>
          <p:cNvPr id="12" name="Picture 11" descr="A blue and white logo with a fox&#10;&#10;Description automatically generated">
            <a:extLst>
              <a:ext uri="{FF2B5EF4-FFF2-40B4-BE49-F238E27FC236}">
                <a16:creationId xmlns:a16="http://schemas.microsoft.com/office/drawing/2014/main" id="{71BF5B78-D292-8F79-17F3-74871F3DEC38}"/>
              </a:ext>
            </a:extLst>
          </p:cNvPr>
          <p:cNvPicPr>
            <a:picLocks noChangeAspect="1"/>
          </p:cNvPicPr>
          <p:nvPr/>
        </p:nvPicPr>
        <p:blipFill>
          <a:blip r:embed="rId3"/>
          <a:stretch>
            <a:fillRect/>
          </a:stretch>
        </p:blipFill>
        <p:spPr>
          <a:xfrm>
            <a:off x="6453087" y="239928"/>
            <a:ext cx="1018598" cy="951908"/>
          </a:xfrm>
          <a:prstGeom prst="rect">
            <a:avLst/>
          </a:prstGeom>
        </p:spPr>
      </p:pic>
      <p:sp>
        <p:nvSpPr>
          <p:cNvPr id="13" name="Google Shape;87;p14">
            <a:extLst>
              <a:ext uri="{FF2B5EF4-FFF2-40B4-BE49-F238E27FC236}">
                <a16:creationId xmlns:a16="http://schemas.microsoft.com/office/drawing/2014/main" id="{ED6EBF3D-A1CF-A31B-43AA-C21DAD798026}"/>
              </a:ext>
            </a:extLst>
          </p:cNvPr>
          <p:cNvSpPr txBox="1"/>
          <p:nvPr/>
        </p:nvSpPr>
        <p:spPr>
          <a:xfrm>
            <a:off x="233286" y="2217780"/>
            <a:ext cx="3177962" cy="492900"/>
          </a:xfrm>
          <a:prstGeom prst="rect">
            <a:avLst/>
          </a:prstGeom>
          <a:solidFill>
            <a:srgbClr val="134569"/>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GB" sz="2400">
                <a:solidFill>
                  <a:srgbClr val="FFFFFF"/>
                </a:solidFill>
                <a:latin typeface="Bree Serif"/>
                <a:ea typeface="Bree Serif"/>
                <a:cs typeface="Bree Serif"/>
                <a:sym typeface="Bree Serif"/>
              </a:rPr>
              <a:t>Upcoming Events</a:t>
            </a:r>
            <a:endParaRPr sz="2400">
              <a:solidFill>
                <a:srgbClr val="FFFFFF"/>
              </a:solidFill>
              <a:latin typeface="Century Gothic"/>
              <a:ea typeface="Century Gothic"/>
              <a:cs typeface="Century Gothic"/>
              <a:sym typeface="Century Gothic"/>
            </a:endParaRPr>
          </a:p>
        </p:txBody>
      </p:sp>
      <p:sp>
        <p:nvSpPr>
          <p:cNvPr id="14" name="Isosceles Triangle 13">
            <a:extLst>
              <a:ext uri="{FF2B5EF4-FFF2-40B4-BE49-F238E27FC236}">
                <a16:creationId xmlns:a16="http://schemas.microsoft.com/office/drawing/2014/main" id="{50A0B23B-AC8C-6240-5430-26F58DF68FF9}"/>
              </a:ext>
            </a:extLst>
          </p:cNvPr>
          <p:cNvSpPr/>
          <p:nvPr/>
        </p:nvSpPr>
        <p:spPr>
          <a:xfrm rot="5400000">
            <a:off x="3454526" y="2188783"/>
            <a:ext cx="475952" cy="567842"/>
          </a:xfrm>
          <a:prstGeom prst="triangle">
            <a:avLst/>
          </a:prstGeom>
          <a:solidFill>
            <a:srgbClr val="ED7D31"/>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ctr"/>
            <a:endParaRPr lang="en-US"/>
          </a:p>
        </p:txBody>
      </p:sp>
      <p:sp>
        <p:nvSpPr>
          <p:cNvPr id="15" name="Isosceles Triangle 14">
            <a:extLst>
              <a:ext uri="{FF2B5EF4-FFF2-40B4-BE49-F238E27FC236}">
                <a16:creationId xmlns:a16="http://schemas.microsoft.com/office/drawing/2014/main" id="{639FB7DD-4FA2-4779-031F-04C68625F018}"/>
              </a:ext>
            </a:extLst>
          </p:cNvPr>
          <p:cNvSpPr/>
          <p:nvPr/>
        </p:nvSpPr>
        <p:spPr>
          <a:xfrm rot="5400000">
            <a:off x="6595388" y="2111462"/>
            <a:ext cx="475952" cy="567842"/>
          </a:xfrm>
          <a:prstGeom prst="triangle">
            <a:avLst/>
          </a:prstGeom>
          <a:solidFill>
            <a:schemeClr val="accent4">
              <a:lumMod val="75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ctr"/>
            <a:endParaRPr lang="en-US"/>
          </a:p>
        </p:txBody>
      </p:sp>
      <p:sp>
        <p:nvSpPr>
          <p:cNvPr id="16" name="Isosceles Triangle 15">
            <a:extLst>
              <a:ext uri="{FF2B5EF4-FFF2-40B4-BE49-F238E27FC236}">
                <a16:creationId xmlns:a16="http://schemas.microsoft.com/office/drawing/2014/main" id="{671AE7C2-D334-EE76-A8A7-994B15F86C6F}"/>
              </a:ext>
            </a:extLst>
          </p:cNvPr>
          <p:cNvSpPr/>
          <p:nvPr/>
        </p:nvSpPr>
        <p:spPr>
          <a:xfrm rot="5400000">
            <a:off x="3699345" y="4908435"/>
            <a:ext cx="475952" cy="567842"/>
          </a:xfrm>
          <a:prstGeom prst="triangle">
            <a:avLst/>
          </a:prstGeom>
          <a:solidFill>
            <a:schemeClr val="accent4">
              <a:lumMod val="75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ctr"/>
            <a:endParaRPr lang="en-US"/>
          </a:p>
        </p:txBody>
      </p:sp>
      <p:sp>
        <p:nvSpPr>
          <p:cNvPr id="17" name="Google Shape;84;p14">
            <a:extLst>
              <a:ext uri="{FF2B5EF4-FFF2-40B4-BE49-F238E27FC236}">
                <a16:creationId xmlns:a16="http://schemas.microsoft.com/office/drawing/2014/main" id="{BD841B93-D186-1A5E-EDB5-BFBC5C4B37F6}"/>
              </a:ext>
            </a:extLst>
          </p:cNvPr>
          <p:cNvSpPr txBox="1"/>
          <p:nvPr/>
        </p:nvSpPr>
        <p:spPr>
          <a:xfrm>
            <a:off x="-8785" y="1278398"/>
            <a:ext cx="350013" cy="453776"/>
          </a:xfrm>
          <a:prstGeom prst="rect">
            <a:avLst/>
          </a:prstGeom>
          <a:solidFill>
            <a:srgbClr val="134569"/>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sp>
        <p:nvSpPr>
          <p:cNvPr id="18" name="Google Shape;84;p14">
            <a:extLst>
              <a:ext uri="{FF2B5EF4-FFF2-40B4-BE49-F238E27FC236}">
                <a16:creationId xmlns:a16="http://schemas.microsoft.com/office/drawing/2014/main" id="{2DA4619B-F801-6A44-21F0-3097EF9F5CE4}"/>
              </a:ext>
            </a:extLst>
          </p:cNvPr>
          <p:cNvSpPr txBox="1"/>
          <p:nvPr/>
        </p:nvSpPr>
        <p:spPr>
          <a:xfrm>
            <a:off x="-9122" y="1278387"/>
            <a:ext cx="236287" cy="453776"/>
          </a:xfrm>
          <a:prstGeom prst="rect">
            <a:avLst/>
          </a:prstGeom>
          <a:solidFill>
            <a:srgbClr val="134569"/>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sp>
        <p:nvSpPr>
          <p:cNvPr id="19" name="Google Shape;84;p14">
            <a:extLst>
              <a:ext uri="{FF2B5EF4-FFF2-40B4-BE49-F238E27FC236}">
                <a16:creationId xmlns:a16="http://schemas.microsoft.com/office/drawing/2014/main" id="{3181BB4C-2CEF-C31C-99AA-E33703F29070}"/>
              </a:ext>
            </a:extLst>
          </p:cNvPr>
          <p:cNvSpPr txBox="1"/>
          <p:nvPr/>
        </p:nvSpPr>
        <p:spPr>
          <a:xfrm>
            <a:off x="1952640" y="1278406"/>
            <a:ext cx="932864" cy="453776"/>
          </a:xfrm>
          <a:prstGeom prst="rect">
            <a:avLst/>
          </a:prstGeom>
          <a:solidFill>
            <a:srgbClr val="134569"/>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pic>
        <p:nvPicPr>
          <p:cNvPr id="22" name="Picture 21" descr="Medieval History – Anglo-Saxon England: A Time of Transformation">
            <a:extLst>
              <a:ext uri="{FF2B5EF4-FFF2-40B4-BE49-F238E27FC236}">
                <a16:creationId xmlns:a16="http://schemas.microsoft.com/office/drawing/2014/main" id="{F6A3BCFF-2008-6B02-746D-5EC4E0D931D1}"/>
              </a:ext>
            </a:extLst>
          </p:cNvPr>
          <p:cNvPicPr>
            <a:picLocks noChangeAspect="1"/>
          </p:cNvPicPr>
          <p:nvPr/>
        </p:nvPicPr>
        <p:blipFill>
          <a:blip r:embed="rId4"/>
          <a:stretch>
            <a:fillRect/>
          </a:stretch>
        </p:blipFill>
        <p:spPr>
          <a:xfrm>
            <a:off x="4779696" y="8529703"/>
            <a:ext cx="2607102" cy="1937336"/>
          </a:xfrm>
          <a:prstGeom prst="rect">
            <a:avLst/>
          </a:prstGeom>
        </p:spPr>
      </p:pic>
      <p:pic>
        <p:nvPicPr>
          <p:cNvPr id="25" name="Picture 24" descr="Drakkar Viking Longship Model With Mast ...">
            <a:extLst>
              <a:ext uri="{FF2B5EF4-FFF2-40B4-BE49-F238E27FC236}">
                <a16:creationId xmlns:a16="http://schemas.microsoft.com/office/drawing/2014/main" id="{B4C340A1-8295-50BD-85BA-FB6C751061CF}"/>
              </a:ext>
            </a:extLst>
          </p:cNvPr>
          <p:cNvPicPr>
            <a:picLocks noChangeAspect="1"/>
          </p:cNvPicPr>
          <p:nvPr/>
        </p:nvPicPr>
        <p:blipFill>
          <a:blip r:embed="rId5"/>
          <a:stretch>
            <a:fillRect/>
          </a:stretch>
        </p:blipFill>
        <p:spPr>
          <a:xfrm>
            <a:off x="220039" y="230544"/>
            <a:ext cx="1612961" cy="1803088"/>
          </a:xfrm>
          <a:prstGeom prst="rect">
            <a:avLst/>
          </a:prstGeom>
        </p:spPr>
      </p:pic>
      <p:pic>
        <p:nvPicPr>
          <p:cNvPr id="20" name="Picture 19" descr="A tree with red berries and green leaves&#10;&#10;AI-generated content may be incorrect.">
            <a:extLst>
              <a:ext uri="{FF2B5EF4-FFF2-40B4-BE49-F238E27FC236}">
                <a16:creationId xmlns:a16="http://schemas.microsoft.com/office/drawing/2014/main" id="{8A3093B7-927D-E1B6-4F5D-654B930A398A}"/>
              </a:ext>
            </a:extLst>
          </p:cNvPr>
          <p:cNvPicPr>
            <a:picLocks noChangeAspect="1"/>
          </p:cNvPicPr>
          <p:nvPr/>
        </p:nvPicPr>
        <p:blipFill>
          <a:blip r:embed="rId6"/>
          <a:stretch>
            <a:fillRect/>
          </a:stretch>
        </p:blipFill>
        <p:spPr>
          <a:xfrm>
            <a:off x="5155824" y="6713448"/>
            <a:ext cx="1674171" cy="1218736"/>
          </a:xfrm>
          <a:prstGeom prst="rect">
            <a:avLst/>
          </a:prstGeom>
        </p:spPr>
      </p:pic>
    </p:spTree>
    <p:extLst>
      <p:ext uri="{BB962C8B-B14F-4D97-AF65-F5344CB8AC3E}">
        <p14:creationId xmlns:p14="http://schemas.microsoft.com/office/powerpoint/2010/main" val="3926865089"/>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4405022-7a65-4182-94bd-deb136626dfc">
      <Terms xmlns="http://schemas.microsoft.com/office/infopath/2007/PartnerControls"/>
    </lcf76f155ced4ddcb4097134ff3c332f>
    <SharedWithUsers xmlns="017a7080-fdc7-47e4-8e5f-997a017977d3">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280A3DA51B78F48A4123B3CA6B9F910" ma:contentTypeVersion="14" ma:contentTypeDescription="Create a new document." ma:contentTypeScope="" ma:versionID="4da7d7272eb2a5c358e32472bc387d64">
  <xsd:schema xmlns:xsd="http://www.w3.org/2001/XMLSchema" xmlns:xs="http://www.w3.org/2001/XMLSchema" xmlns:p="http://schemas.microsoft.com/office/2006/metadata/properties" xmlns:ns2="94405022-7a65-4182-94bd-deb136626dfc" xmlns:ns3="017a7080-fdc7-47e4-8e5f-997a017977d3" targetNamespace="http://schemas.microsoft.com/office/2006/metadata/properties" ma:root="true" ma:fieldsID="81579eb48543097474f3e1bf276c3105" ns2:_="" ns3:_="">
    <xsd:import namespace="94405022-7a65-4182-94bd-deb136626dfc"/>
    <xsd:import namespace="017a7080-fdc7-47e4-8e5f-997a017977d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405022-7a65-4182-94bd-deb136626d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d24efa02-5044-428c-9b5a-e9a1143a402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7a7080-fdc7-47e4-8e5f-997a017977d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7CFDF8-C36B-4600-9C27-165FC4AC3294}">
  <ds:schemaRefs>
    <ds:schemaRef ds:uri="017a7080-fdc7-47e4-8e5f-997a017977d3"/>
    <ds:schemaRef ds:uri="94405022-7a65-4182-94bd-deb136626df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ECC996B-D848-4E63-8CA3-761F52971187}">
  <ds:schemaRefs>
    <ds:schemaRef ds:uri="http://schemas.microsoft.com/sharepoint/v3/contenttype/forms"/>
  </ds:schemaRefs>
</ds:datastoreItem>
</file>

<file path=customXml/itemProps3.xml><?xml version="1.0" encoding="utf-8"?>
<ds:datastoreItem xmlns:ds="http://schemas.openxmlformats.org/officeDocument/2006/customXml" ds:itemID="{4B9B4E8E-807D-46AB-9EB8-CC431A4557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405022-7a65-4182-94bd-deb136626dfc"/>
    <ds:schemaRef ds:uri="017a7080-fdc7-47e4-8e5f-997a017977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381</Words>
  <Application>Microsoft Office PowerPoint</Application>
  <PresentationFormat>Custom</PresentationFormat>
  <Paragraphs>66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NEWSLETTER</dc:title>
  <dc:creator>Head</dc:creator>
  <cp:lastModifiedBy>NKhawaja</cp:lastModifiedBy>
  <cp:revision>61</cp:revision>
  <dcterms:modified xsi:type="dcterms:W3CDTF">2026-09-09T08:54:36Z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0x0101007280A3DA51B78F48A4123B3CA6B9F910</vt:lpwstr>
  </property>
  <property fmtid="{D5CDD505-2E9C-101B-9397-08002B2CF9AE}" pid="3" name="MediaServiceImageTags">
    <vt:lpwstr/>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xd_Signature">
    <vt:bool>false</vt:bool>
  </property>
</Properties>
</file>