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6"/>
  </p:notesMasterIdLst>
  <p:sldIdLst>
    <p:sldId id="257" r:id="rId5"/>
  </p:sldIdLst>
  <p:sldSz cx="7562850" cy="10688638"/>
  <p:notesSz cx="6858000" cy="9144000"/>
  <p:embeddedFontLst>
    <p:embeddedFont>
      <p:font typeface="Bree Serif" panose="020B0604020202020204" charset="0"/>
      <p:regular r:id="rId7"/>
    </p:embeddedFont>
    <p:embeddedFont>
      <p:font typeface="Century Gothic" panose="020B0502020202020204" pitchFamily="3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6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45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5F477E-E884-4764-9B73-C9727FF995D5}" v="6" dt="2026-09-01T14:18:20.205"/>
    <p1510:client id="{72D823D4-9978-AE2C-2770-478AD6C7AE00}" v="13" dt="2026-09-02T09:41:49.0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3366"/>
        <p:guide pos="2382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Grimsdell" userId="S::dgrimsdell@foxespiece.co.uk::1d262f79-8c46-467e-ab94-f9b8d70b706c" providerId="AD" clId="Web-{72D823D4-9978-AE2C-2770-478AD6C7AE00}"/>
    <pc:docChg chg="modSld">
      <pc:chgData name="DGrimsdell" userId="S::dgrimsdell@foxespiece.co.uk::1d262f79-8c46-467e-ab94-f9b8d70b706c" providerId="AD" clId="Web-{72D823D4-9978-AE2C-2770-478AD6C7AE00}" dt="2026-09-02T09:41:49.007" v="12" actId="20577"/>
      <pc:docMkLst>
        <pc:docMk/>
      </pc:docMkLst>
      <pc:sldChg chg="modSp">
        <pc:chgData name="DGrimsdell" userId="S::dgrimsdell@foxespiece.co.uk::1d262f79-8c46-467e-ab94-f9b8d70b706c" providerId="AD" clId="Web-{72D823D4-9978-AE2C-2770-478AD6C7AE00}" dt="2026-09-02T09:41:49.007" v="12" actId="20577"/>
        <pc:sldMkLst>
          <pc:docMk/>
          <pc:sldMk cId="0" sldId="257"/>
        </pc:sldMkLst>
        <pc:spChg chg="mod">
          <ac:chgData name="DGrimsdell" userId="S::dgrimsdell@foxespiece.co.uk::1d262f79-8c46-467e-ab94-f9b8d70b706c" providerId="AD" clId="Web-{72D823D4-9978-AE2C-2770-478AD6C7AE00}" dt="2026-09-02T09:41:49.007" v="12" actId="20577"/>
          <ac:spMkLst>
            <pc:docMk/>
            <pc:sldMk cId="0" sldId="257"/>
            <ac:spMk id="77" creationId="{00000000-0000-0000-0000-000000000000}"/>
          </ac:spMkLst>
        </pc:spChg>
      </pc:sldChg>
    </pc:docChg>
  </pc:docChgLst>
  <pc:docChgLst>
    <pc:chgData name="DGrimsdell" userId="S::dgrimsdell@foxespiece.co.uk::1d262f79-8c46-467e-ab94-f9b8d70b706c" providerId="AD" clId="Web-{135F477E-E884-4764-9B73-C9727FF995D5}"/>
    <pc:docChg chg="modSld">
      <pc:chgData name="DGrimsdell" userId="S::dgrimsdell@foxespiece.co.uk::1d262f79-8c46-467e-ab94-f9b8d70b706c" providerId="AD" clId="Web-{135F477E-E884-4764-9B73-C9727FF995D5}" dt="2026-09-01T14:18:17.939" v="4" actId="20577"/>
      <pc:docMkLst>
        <pc:docMk/>
      </pc:docMkLst>
      <pc:sldChg chg="modSp">
        <pc:chgData name="DGrimsdell" userId="S::dgrimsdell@foxespiece.co.uk::1d262f79-8c46-467e-ab94-f9b8d70b706c" providerId="AD" clId="Web-{135F477E-E884-4764-9B73-C9727FF995D5}" dt="2026-09-01T14:18:17.939" v="4" actId="20577"/>
        <pc:sldMkLst>
          <pc:docMk/>
          <pc:sldMk cId="0" sldId="257"/>
        </pc:sldMkLst>
        <pc:spChg chg="mod">
          <ac:chgData name="DGrimsdell" userId="S::dgrimsdell@foxespiece.co.uk::1d262f79-8c46-467e-ab94-f9b8d70b706c" providerId="AD" clId="Web-{135F477E-E884-4764-9B73-C9727FF995D5}" dt="2026-09-01T14:18:17.939" v="4" actId="20577"/>
          <ac:spMkLst>
            <pc:docMk/>
            <pc:sldMk cId="0" sldId="257"/>
            <ac:spMk id="7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6068" y="685800"/>
            <a:ext cx="24267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8075ab958f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72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8075ab958f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834" y="1547257"/>
            <a:ext cx="7047900" cy="42654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827" y="5889426"/>
            <a:ext cx="7047900" cy="16470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827" y="4469553"/>
            <a:ext cx="7047900" cy="17490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827" y="2394889"/>
            <a:ext cx="7047900" cy="7099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827" y="2394889"/>
            <a:ext cx="3308400" cy="7099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7194" y="2394889"/>
            <a:ext cx="3308400" cy="7099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827" y="1154559"/>
            <a:ext cx="2322600" cy="15702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827" y="2887645"/>
            <a:ext cx="2322600" cy="66066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518" y="935430"/>
            <a:ext cx="5267100" cy="8500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1800" y="-260"/>
            <a:ext cx="3781800" cy="1068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612" y="2562587"/>
            <a:ext cx="3346200" cy="30801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612" y="5824903"/>
            <a:ext cx="3346200" cy="2566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5783" y="1504657"/>
            <a:ext cx="3173700" cy="7678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827" y="8791305"/>
            <a:ext cx="4962000" cy="12573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827" y="2298572"/>
            <a:ext cx="7047900" cy="40803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827" y="6550450"/>
            <a:ext cx="7047900" cy="27033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7465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827" y="2394889"/>
            <a:ext cx="7047900" cy="70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746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marL="914400" lvl="1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marL="1371600" lvl="2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marL="1828800" lvl="3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marL="2286000" lvl="4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marL="2743200" lvl="5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marL="3200400" lvl="6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marL="3657600" lvl="7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marL="4114800" lvl="8" indent="-342900">
              <a:lnSpc>
                <a:spcPct val="115000"/>
              </a:lnSpc>
              <a:spcBef>
                <a:spcPts val="2000"/>
              </a:spcBef>
              <a:spcAft>
                <a:spcPts val="200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/>
          <p:nvPr/>
        </p:nvSpPr>
        <p:spPr>
          <a:xfrm>
            <a:off x="4756932" y="2319427"/>
            <a:ext cx="2566974" cy="4779862"/>
          </a:xfrm>
          <a:prstGeom prst="roundRect">
            <a:avLst>
              <a:gd name="adj" fmla="val 4054"/>
            </a:avLst>
          </a:prstGeom>
          <a:solidFill>
            <a:schemeClr val="lt1"/>
          </a:solidFill>
          <a:ln w="28575" cap="flat" cmpd="sng">
            <a:solidFill>
              <a:srgbClr val="13456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>
              <a:latin typeface="Century Gothic"/>
            </a:endParaRPr>
          </a:p>
          <a:p>
            <a:r>
              <a:rPr lang="en-GB" b="1">
                <a:solidFill>
                  <a:schemeClr val="tx1"/>
                </a:solidFill>
                <a:latin typeface="Aptos"/>
                <a:ea typeface="Century Gothic"/>
                <a:cs typeface="Century Gothic"/>
              </a:rPr>
              <a:t>Homework: </a:t>
            </a:r>
          </a:p>
          <a:p>
            <a:r>
              <a:rPr lang="en-GB">
                <a:solidFill>
                  <a:schemeClr val="tx1"/>
                </a:solidFill>
                <a:latin typeface="Aptos"/>
                <a:ea typeface="Century Gothic"/>
                <a:cs typeface="Century Gothic"/>
              </a:rPr>
              <a:t>Homework will be set on a </a:t>
            </a:r>
            <a:r>
              <a:rPr lang="en-GB" b="1">
                <a:solidFill>
                  <a:schemeClr val="tx1"/>
                </a:solidFill>
                <a:latin typeface="Aptos"/>
                <a:ea typeface="Century Gothic"/>
                <a:cs typeface="Century Gothic"/>
              </a:rPr>
              <a:t>Friday</a:t>
            </a:r>
            <a:r>
              <a:rPr lang="en-GB">
                <a:solidFill>
                  <a:schemeClr val="tx1"/>
                </a:solidFill>
                <a:latin typeface="Aptos"/>
                <a:ea typeface="Century Gothic"/>
                <a:cs typeface="Century Gothic"/>
              </a:rPr>
              <a:t> and should be returned the following </a:t>
            </a:r>
            <a:r>
              <a:rPr lang="en-GB" b="1">
                <a:solidFill>
                  <a:schemeClr val="tx1"/>
                </a:solidFill>
                <a:latin typeface="Aptos"/>
                <a:ea typeface="Century Gothic"/>
                <a:cs typeface="Century Gothic"/>
              </a:rPr>
              <a:t>Wednesday</a:t>
            </a:r>
            <a:r>
              <a:rPr lang="en-GB">
                <a:solidFill>
                  <a:schemeClr val="tx1"/>
                </a:solidFill>
                <a:latin typeface="Aptos"/>
                <a:ea typeface="Century Gothic"/>
                <a:cs typeface="Century Gothic"/>
              </a:rPr>
              <a:t>.</a:t>
            </a:r>
            <a:endParaRPr lang="en-GB">
              <a:solidFill>
                <a:schemeClr val="tx1"/>
              </a:solidFill>
            </a:endParaRPr>
          </a:p>
          <a:p>
            <a:pPr lvl="0" algn="l" rtl="0">
              <a:spcBef>
                <a:spcPts val="0"/>
              </a:spcBef>
              <a:spcAft>
                <a:spcPts val="0"/>
              </a:spcAft>
            </a:pPr>
            <a:endParaRPr>
              <a:solidFill>
                <a:schemeClr val="tx1"/>
              </a:solidFill>
              <a:latin typeface="Aptos"/>
              <a:ea typeface="Century Gothic"/>
              <a:cs typeface="Century Gothic"/>
            </a:endParaRPr>
          </a:p>
          <a:p>
            <a:r>
              <a:rPr lang="en-US" b="1">
                <a:solidFill>
                  <a:schemeClr val="tx1"/>
                </a:solidFill>
                <a:latin typeface="Aptos"/>
              </a:rPr>
              <a:t>PE:</a:t>
            </a:r>
            <a:br>
              <a:rPr lang="en-US">
                <a:latin typeface="Aptos"/>
              </a:rPr>
            </a:br>
            <a:r>
              <a:rPr lang="en-US">
                <a:solidFill>
                  <a:schemeClr val="tx1"/>
                </a:solidFill>
                <a:latin typeface="Aptos"/>
              </a:rPr>
              <a:t>PE days are </a:t>
            </a:r>
            <a:r>
              <a:rPr lang="en-US" b="1">
                <a:solidFill>
                  <a:schemeClr val="tx1"/>
                </a:solidFill>
                <a:latin typeface="Aptos"/>
              </a:rPr>
              <a:t>Tuesdays</a:t>
            </a:r>
            <a:r>
              <a:rPr lang="en-US">
                <a:solidFill>
                  <a:schemeClr val="tx1"/>
                </a:solidFill>
                <a:latin typeface="Aptos"/>
              </a:rPr>
              <a:t> and </a:t>
            </a:r>
            <a:r>
              <a:rPr lang="en-US" b="1">
                <a:solidFill>
                  <a:schemeClr val="tx1"/>
                </a:solidFill>
                <a:latin typeface="Aptos"/>
              </a:rPr>
              <a:t>Fridays</a:t>
            </a:r>
            <a:r>
              <a:rPr lang="en-US">
                <a:solidFill>
                  <a:schemeClr val="tx1"/>
                </a:solidFill>
                <a:latin typeface="Aptos"/>
              </a:rPr>
              <a:t>. Please ensure earrings are either removed or securely taped on these days.</a:t>
            </a:r>
          </a:p>
          <a:p>
            <a:endParaRPr lang="en-US">
              <a:solidFill>
                <a:schemeClr val="tx1"/>
              </a:solidFill>
              <a:latin typeface="Aptos"/>
              <a:ea typeface="Century Gothic"/>
              <a:cs typeface="Century Gothic"/>
            </a:endParaRPr>
          </a:p>
          <a:p>
            <a:r>
              <a:rPr lang="en-US" b="1">
                <a:solidFill>
                  <a:schemeClr val="tx1"/>
                </a:solidFill>
                <a:latin typeface="Aptos"/>
              </a:rPr>
              <a:t>Uniform and Water Bottles:</a:t>
            </a:r>
            <a:br>
              <a:rPr lang="en-US" b="1">
                <a:latin typeface="Aptos"/>
              </a:rPr>
            </a:br>
            <a:r>
              <a:rPr lang="en-US">
                <a:solidFill>
                  <a:schemeClr val="tx1"/>
                </a:solidFill>
                <a:latin typeface="Aptos"/>
              </a:rPr>
              <a:t>A gentle reminder to please</a:t>
            </a:r>
            <a:r>
              <a:rPr lang="en-US" b="1">
                <a:solidFill>
                  <a:schemeClr val="tx1"/>
                </a:solidFill>
                <a:latin typeface="Aptos"/>
              </a:rPr>
              <a:t> </a:t>
            </a:r>
            <a:r>
              <a:rPr lang="en-US">
                <a:solidFill>
                  <a:schemeClr val="tx1"/>
                </a:solidFill>
                <a:latin typeface="Aptos"/>
              </a:rPr>
              <a:t>label all uniform and water bottles clearly with your child’s name to help us return any misplaced items.</a:t>
            </a:r>
          </a:p>
          <a:p>
            <a:endParaRPr lang="en-US" sz="1200">
              <a:solidFill>
                <a:schemeClr val="tx1"/>
              </a:solidFill>
              <a:latin typeface="Aptos"/>
            </a:endParaRPr>
          </a:p>
          <a:p>
            <a:r>
              <a:rPr lang="en-US" sz="1200">
                <a:solidFill>
                  <a:schemeClr val="tx1"/>
                </a:solidFill>
                <a:latin typeface="Aptos"/>
              </a:rPr>
              <a:t> </a:t>
            </a:r>
          </a:p>
        </p:txBody>
      </p:sp>
      <p:sp>
        <p:nvSpPr>
          <p:cNvPr id="77" name="Google Shape;77;p14"/>
          <p:cNvSpPr/>
          <p:nvPr/>
        </p:nvSpPr>
        <p:spPr>
          <a:xfrm>
            <a:off x="283894" y="2319427"/>
            <a:ext cx="4320663" cy="3026198"/>
          </a:xfrm>
          <a:prstGeom prst="roundRect">
            <a:avLst>
              <a:gd name="adj" fmla="val 4054"/>
            </a:avLst>
          </a:prstGeom>
          <a:solidFill>
            <a:schemeClr val="lt1"/>
          </a:solidFill>
          <a:ln w="28575" cap="flat" cmpd="sng">
            <a:solidFill>
              <a:srgbClr val="13456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r>
              <a:rPr lang="en-GB" sz="1200" dirty="0">
                <a:highlight>
                  <a:srgbClr val="FFFFFF"/>
                </a:highlight>
                <a:latin typeface="Aptos"/>
              </a:rPr>
              <a:t>Wednesday 9th - Meet the Teacher 3.30pm until 5pm</a:t>
            </a:r>
            <a:endParaRPr lang="en-GB" sz="1200" dirty="0"/>
          </a:p>
          <a:p>
            <a:r>
              <a:rPr lang="en-GB" sz="1200" dirty="0">
                <a:highlight>
                  <a:srgbClr val="FFFFFF"/>
                </a:highlight>
                <a:latin typeface="Aptos"/>
              </a:rPr>
              <a:t>Wednesday 23rd - Flu Immunisations for whole school</a:t>
            </a:r>
            <a:endParaRPr lang="en-GB" sz="1200"/>
          </a:p>
          <a:p>
            <a:r>
              <a:rPr lang="en-GB" sz="1200" dirty="0">
                <a:highlight>
                  <a:srgbClr val="FFFFFF"/>
                </a:highlight>
                <a:latin typeface="Aptos"/>
              </a:rPr>
              <a:t>Monday 28th - School Photographer in school</a:t>
            </a:r>
          </a:p>
          <a:p>
            <a:r>
              <a:rPr lang="en-US" sz="1200" dirty="0">
                <a:highlight>
                  <a:srgbClr val="FFFFFF"/>
                </a:highlight>
                <a:latin typeface="Aptos"/>
              </a:rPr>
              <a:t>Thursday 5th – Fireworks Event</a:t>
            </a:r>
          </a:p>
          <a:p>
            <a:pPr algn="just"/>
            <a:r>
              <a:rPr lang="en-US" sz="1200" dirty="0">
                <a:highlight>
                  <a:srgbClr val="FFFFFF"/>
                </a:highlight>
                <a:latin typeface="Aptos"/>
              </a:rPr>
              <a:t>Friday 13th – Children in Need</a:t>
            </a:r>
            <a:endParaRPr lang="en-US" sz="1200" dirty="0"/>
          </a:p>
          <a:p>
            <a:pPr algn="just"/>
            <a:r>
              <a:rPr lang="en-US" sz="1200" dirty="0">
                <a:highlight>
                  <a:srgbClr val="FFFFFF"/>
                </a:highlight>
                <a:latin typeface="Aptos"/>
              </a:rPr>
              <a:t>Wednesday 18th – Parent Interviews 3.30pm-7pm</a:t>
            </a:r>
            <a:endParaRPr lang="en-US" sz="1200" dirty="0"/>
          </a:p>
          <a:p>
            <a:pPr algn="just"/>
            <a:r>
              <a:rPr lang="en-US" sz="1200" dirty="0">
                <a:highlight>
                  <a:srgbClr val="FFFFFF"/>
                </a:highlight>
                <a:latin typeface="Aptos"/>
              </a:rPr>
              <a:t>Thursday 19th – Parent Interviews 3.30pm – 5pm </a:t>
            </a:r>
            <a:endParaRPr lang="en-US" sz="1200" dirty="0"/>
          </a:p>
          <a:p>
            <a:r>
              <a:rPr lang="en-US" sz="1200" dirty="0">
                <a:highlight>
                  <a:srgbClr val="FFFFFF"/>
                </a:highlight>
                <a:latin typeface="Aptos"/>
              </a:rPr>
              <a:t>Tuesday 8th – EYFS and KS1 Nativity Play (2pm)</a:t>
            </a:r>
          </a:p>
          <a:p>
            <a:r>
              <a:rPr lang="en-US" sz="1200" dirty="0">
                <a:highlight>
                  <a:srgbClr val="FFFFFF"/>
                </a:highlight>
                <a:latin typeface="Aptos"/>
              </a:rPr>
              <a:t>Wednesday 9th – EYFS and KS1 Nativity Play (10am)</a:t>
            </a:r>
            <a:endParaRPr lang="en-US" sz="1200" dirty="0"/>
          </a:p>
          <a:p>
            <a:r>
              <a:rPr lang="en-US" sz="1200" dirty="0">
                <a:highlight>
                  <a:srgbClr val="FFFFFF"/>
                </a:highlight>
                <a:latin typeface="Aptos"/>
              </a:rPr>
              <a:t>Friday 18th – Christmas jumper day/class parties in class</a:t>
            </a:r>
            <a:endParaRPr lang="en-US" sz="1200" dirty="0"/>
          </a:p>
          <a:p>
            <a:r>
              <a:rPr lang="en-US" sz="1200" dirty="0">
                <a:highlight>
                  <a:srgbClr val="FFFFFF"/>
                </a:highlight>
                <a:latin typeface="Aptos"/>
              </a:rPr>
              <a:t>Friday 18th – Break up for Christmas at 1pm</a:t>
            </a:r>
            <a:endParaRPr lang="en-US" sz="1200" dirty="0"/>
          </a:p>
          <a:p>
            <a:br>
              <a:rPr lang="en-US" dirty="0"/>
            </a:br>
            <a:br>
              <a:rPr lang="en-US" dirty="0"/>
            </a:br>
            <a:endParaRPr lang="en-US"/>
          </a:p>
          <a:p>
            <a:endParaRPr lang="en-GB"/>
          </a:p>
          <a:p>
            <a:endParaRPr lang="en-GB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                                     </a:t>
            </a:r>
            <a:endParaRPr dirty="0"/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/>
          </p:nvPr>
        </p:nvSpPr>
        <p:spPr>
          <a:xfrm>
            <a:off x="1633816" y="424076"/>
            <a:ext cx="5493300" cy="7833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algn="ctr"/>
            <a:r>
              <a:rPr lang="en-GB" sz="3000" b="1">
                <a:latin typeface="Bree Serif"/>
                <a:ea typeface="Bree Serif"/>
                <a:cs typeface="Bree Serif"/>
                <a:sym typeface="Bree Serif"/>
              </a:rPr>
              <a:t>Year 1 NEWSLETTER</a:t>
            </a:r>
            <a:endParaRPr lang="en-US" sz="3000" b="1">
              <a:latin typeface="Bree Serif"/>
              <a:ea typeface="Bree Serif"/>
              <a:cs typeface="Bree Serif"/>
            </a:endParaRPr>
          </a:p>
        </p:txBody>
      </p:sp>
      <p:sp>
        <p:nvSpPr>
          <p:cNvPr id="79" name="Google Shape;79;p14"/>
          <p:cNvSpPr/>
          <p:nvPr/>
        </p:nvSpPr>
        <p:spPr>
          <a:xfrm>
            <a:off x="285595" y="5519448"/>
            <a:ext cx="4315922" cy="4927953"/>
          </a:xfrm>
          <a:prstGeom prst="roundRect">
            <a:avLst>
              <a:gd name="adj" fmla="val 4054"/>
            </a:avLst>
          </a:prstGeom>
          <a:solidFill>
            <a:schemeClr val="lt1"/>
          </a:solidFill>
          <a:ln w="28575" cap="flat" cmpd="sng">
            <a:solidFill>
              <a:srgbClr val="13456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endParaRPr lang="en-US"/>
          </a:p>
          <a:p>
            <a:endParaRPr lang="en-GB" b="1" u="sng">
              <a:latin typeface="Century Gothic"/>
            </a:endParaRPr>
          </a:p>
          <a:p>
            <a:endParaRPr lang="en-GB" b="1" u="sng"/>
          </a:p>
          <a:p>
            <a:r>
              <a:rPr lang="en-GB" b="1" u="sng">
                <a:latin typeface="Aptos"/>
              </a:rPr>
              <a:t>Topic</a:t>
            </a:r>
          </a:p>
          <a:p>
            <a:r>
              <a:rPr lang="en-GB">
                <a:latin typeface="Aptos"/>
              </a:rPr>
              <a:t>Our topic focus will be on 'Toys Over Time' and 'Our Local Area'.</a:t>
            </a:r>
          </a:p>
          <a:p>
            <a:r>
              <a:rPr lang="en-GB" b="1" u="sng">
                <a:latin typeface="Aptos"/>
                <a:ea typeface="Century Gothic"/>
              </a:rPr>
              <a:t>Reading and Writing</a:t>
            </a:r>
            <a:endParaRPr lang="en-GB">
              <a:latin typeface="Aptos"/>
              <a:ea typeface="Century Gothic"/>
            </a:endParaRPr>
          </a:p>
          <a:p>
            <a:r>
              <a:rPr lang="en-GB">
                <a:latin typeface="Aptos"/>
                <a:ea typeface="Century Gothic"/>
              </a:rPr>
              <a:t>This term we will be reading Old Bear and Rapunzel.  We will be writing stories, recounts and instructions.  </a:t>
            </a:r>
          </a:p>
          <a:p>
            <a:r>
              <a:rPr lang="en-GB" b="1" u="sng">
                <a:latin typeface="Aptos"/>
                <a:ea typeface="Century Gothic"/>
              </a:rPr>
              <a:t>Maths</a:t>
            </a:r>
            <a:endParaRPr lang="en-GB">
              <a:latin typeface="Aptos"/>
              <a:ea typeface="Century Gothic"/>
            </a:endParaRPr>
          </a:p>
          <a:p>
            <a:r>
              <a:rPr lang="en-GB">
                <a:latin typeface="Aptos"/>
                <a:ea typeface="Century Gothic"/>
              </a:rPr>
              <a:t>This term we are focussing on counting, addition and subtraction to 20, and learning the shape names. </a:t>
            </a:r>
          </a:p>
          <a:p>
            <a:r>
              <a:rPr lang="en-GB" b="1" u="sng">
                <a:latin typeface="Aptos"/>
                <a:ea typeface="Century Gothic"/>
              </a:rPr>
              <a:t>Science</a:t>
            </a:r>
            <a:endParaRPr lang="en-GB">
              <a:latin typeface="Aptos"/>
              <a:ea typeface="Century Gothic"/>
            </a:endParaRPr>
          </a:p>
          <a:p>
            <a:r>
              <a:rPr lang="en-GB">
                <a:latin typeface="Aptos"/>
                <a:ea typeface="Century Gothic"/>
              </a:rPr>
              <a:t>In Science we will be learning:</a:t>
            </a:r>
          </a:p>
          <a:p>
            <a:r>
              <a:rPr lang="en-GB">
                <a:latin typeface="Aptos"/>
                <a:ea typeface="Century Gothic"/>
              </a:rPr>
              <a:t>•'All About Us'</a:t>
            </a:r>
          </a:p>
          <a:p>
            <a:r>
              <a:rPr lang="en-GB">
                <a:latin typeface="Aptos"/>
                <a:ea typeface="Century Gothic"/>
              </a:rPr>
              <a:t>•'Seasonal Changes'</a:t>
            </a:r>
          </a:p>
          <a:p>
            <a:r>
              <a:rPr lang="en-GB" b="1" u="sng">
                <a:latin typeface="Aptos"/>
                <a:ea typeface="Century Gothic"/>
              </a:rPr>
              <a:t>Handwriting</a:t>
            </a:r>
            <a:endParaRPr lang="en-GB">
              <a:latin typeface="Aptos"/>
              <a:ea typeface="Century Gothic"/>
            </a:endParaRPr>
          </a:p>
          <a:p>
            <a:r>
              <a:rPr lang="en-GB">
                <a:latin typeface="Aptos"/>
                <a:ea typeface="Century Gothic"/>
              </a:rPr>
              <a:t>Handwriting will be a key focus for Year One.</a:t>
            </a:r>
          </a:p>
          <a:p>
            <a:endParaRPr lang="en-GB">
              <a:latin typeface="Century Gothic"/>
              <a:ea typeface="Century Gothic"/>
            </a:endParaRPr>
          </a:p>
        </p:txBody>
      </p:sp>
      <p:sp>
        <p:nvSpPr>
          <p:cNvPr id="85" name="Google Shape;85;p14"/>
          <p:cNvSpPr txBox="1"/>
          <p:nvPr/>
        </p:nvSpPr>
        <p:spPr>
          <a:xfrm>
            <a:off x="303479" y="5732713"/>
            <a:ext cx="3315000" cy="492900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  <a:latin typeface="Bree Serif"/>
                <a:ea typeface="Bree Serif"/>
                <a:cs typeface="Bree Serif"/>
                <a:sym typeface="Bree Serif"/>
              </a:rPr>
              <a:t>Curriculum News</a:t>
            </a:r>
            <a:endParaRPr sz="240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9" name="Google Shape;89;p14"/>
          <p:cNvSpPr txBox="1"/>
          <p:nvPr/>
        </p:nvSpPr>
        <p:spPr>
          <a:xfrm>
            <a:off x="4751904" y="2467326"/>
            <a:ext cx="1747604" cy="492900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  <a:latin typeface="Bree Serif"/>
                <a:ea typeface="Bree Serif"/>
                <a:cs typeface="Bree Serif"/>
                <a:sym typeface="Bree Serif"/>
              </a:rPr>
              <a:t>Reminders</a:t>
            </a:r>
            <a:endParaRPr sz="240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" name="Google Shape;84;p14">
            <a:extLst>
              <a:ext uri="{FF2B5EF4-FFF2-40B4-BE49-F238E27FC236}">
                <a16:creationId xmlns:a16="http://schemas.microsoft.com/office/drawing/2014/main" id="{3BE58857-D26E-5423-2172-0D682F9FF6CE}"/>
              </a:ext>
            </a:extLst>
          </p:cNvPr>
          <p:cNvSpPr txBox="1"/>
          <p:nvPr/>
        </p:nvSpPr>
        <p:spPr>
          <a:xfrm>
            <a:off x="5935" y="1278432"/>
            <a:ext cx="7571680" cy="45377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300">
              <a:solidFill>
                <a:srgbClr val="FFFFFF"/>
              </a:solidFill>
              <a:latin typeface="Bree Serif"/>
              <a:ea typeface="Century Gothic"/>
              <a:cs typeface="Century Gothic"/>
            </a:endParaRPr>
          </a:p>
        </p:txBody>
      </p:sp>
      <p:sp>
        <p:nvSpPr>
          <p:cNvPr id="4" name="Google Shape;84;p14">
            <a:extLst>
              <a:ext uri="{FF2B5EF4-FFF2-40B4-BE49-F238E27FC236}">
                <a16:creationId xmlns:a16="http://schemas.microsoft.com/office/drawing/2014/main" id="{03124259-8976-58C0-AB2C-0DDC9500E22A}"/>
              </a:ext>
            </a:extLst>
          </p:cNvPr>
          <p:cNvSpPr txBox="1"/>
          <p:nvPr/>
        </p:nvSpPr>
        <p:spPr>
          <a:xfrm>
            <a:off x="2409209" y="1272162"/>
            <a:ext cx="4813800" cy="581700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FFFFFF"/>
                </a:solidFill>
                <a:latin typeface="Bree Serif"/>
                <a:ea typeface="Century Gothic"/>
                <a:cs typeface="Century Gothic"/>
                <a:sym typeface="Bree Serif"/>
              </a:rPr>
              <a:t>Autumn Term </a:t>
            </a:r>
            <a:endParaRPr sz="230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5" name="Picture 4" descr="A blue and white logo with a fox&#10;&#10;Description automatically generated">
            <a:extLst>
              <a:ext uri="{FF2B5EF4-FFF2-40B4-BE49-F238E27FC236}">
                <a16:creationId xmlns:a16="http://schemas.microsoft.com/office/drawing/2014/main" id="{71BF5B78-D292-8F79-17F3-74871F3DE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2154" y="255023"/>
            <a:ext cx="1018598" cy="951908"/>
          </a:xfrm>
          <a:prstGeom prst="rect">
            <a:avLst/>
          </a:prstGeom>
        </p:spPr>
      </p:pic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50A0B23B-AC8C-6240-5430-26F58DF68FF9}"/>
              </a:ext>
            </a:extLst>
          </p:cNvPr>
          <p:cNvSpPr/>
          <p:nvPr/>
        </p:nvSpPr>
        <p:spPr>
          <a:xfrm rot="5400000">
            <a:off x="3483726" y="2025622"/>
            <a:ext cx="475952" cy="567842"/>
          </a:xfrm>
          <a:prstGeom prst="triangl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639FB7DD-4FA2-4779-031F-04C68625F018}"/>
              </a:ext>
            </a:extLst>
          </p:cNvPr>
          <p:cNvSpPr/>
          <p:nvPr/>
        </p:nvSpPr>
        <p:spPr>
          <a:xfrm rot="5400000">
            <a:off x="6540118" y="2432254"/>
            <a:ext cx="475952" cy="567842"/>
          </a:xfrm>
          <a:prstGeom prst="triangl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671AE7C2-D334-EE76-A8A7-994B15F86C6F}"/>
              </a:ext>
            </a:extLst>
          </p:cNvPr>
          <p:cNvSpPr/>
          <p:nvPr/>
        </p:nvSpPr>
        <p:spPr>
          <a:xfrm rot="5400000">
            <a:off x="3676085" y="5697536"/>
            <a:ext cx="475952" cy="567842"/>
          </a:xfrm>
          <a:prstGeom prst="triangl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Google Shape;84;p14">
            <a:extLst>
              <a:ext uri="{FF2B5EF4-FFF2-40B4-BE49-F238E27FC236}">
                <a16:creationId xmlns:a16="http://schemas.microsoft.com/office/drawing/2014/main" id="{BC8A0F7B-E725-2CC2-C947-684EC613089A}"/>
              </a:ext>
            </a:extLst>
          </p:cNvPr>
          <p:cNvSpPr txBox="1"/>
          <p:nvPr/>
        </p:nvSpPr>
        <p:spPr>
          <a:xfrm>
            <a:off x="1953249" y="1278408"/>
            <a:ext cx="932864" cy="45377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300">
              <a:solidFill>
                <a:srgbClr val="FFFFFF"/>
              </a:solidFill>
              <a:latin typeface="Bree Serif"/>
              <a:ea typeface="Century Gothic"/>
              <a:cs typeface="Century Gothic"/>
            </a:endParaRPr>
          </a:p>
        </p:txBody>
      </p:sp>
      <p:sp>
        <p:nvSpPr>
          <p:cNvPr id="9" name="Google Shape;84;p14">
            <a:extLst>
              <a:ext uri="{FF2B5EF4-FFF2-40B4-BE49-F238E27FC236}">
                <a16:creationId xmlns:a16="http://schemas.microsoft.com/office/drawing/2014/main" id="{763E02BE-DD67-A566-759A-6876DC84238E}"/>
              </a:ext>
            </a:extLst>
          </p:cNvPr>
          <p:cNvSpPr txBox="1"/>
          <p:nvPr/>
        </p:nvSpPr>
        <p:spPr>
          <a:xfrm>
            <a:off x="5629" y="1207339"/>
            <a:ext cx="207855" cy="524844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300">
              <a:solidFill>
                <a:srgbClr val="FFFFFF"/>
              </a:solidFill>
              <a:latin typeface="Bree Serif"/>
              <a:ea typeface="Century Gothic"/>
              <a:cs typeface="Century Gothic"/>
            </a:endParaRPr>
          </a:p>
        </p:txBody>
      </p:sp>
      <p:sp>
        <p:nvSpPr>
          <p:cNvPr id="10" name="Google Shape;87;p14">
            <a:extLst>
              <a:ext uri="{FF2B5EF4-FFF2-40B4-BE49-F238E27FC236}">
                <a16:creationId xmlns:a16="http://schemas.microsoft.com/office/drawing/2014/main" id="{93BB9C7C-661C-5615-AF66-61F18E636C46}"/>
              </a:ext>
            </a:extLst>
          </p:cNvPr>
          <p:cNvSpPr txBox="1"/>
          <p:nvPr/>
        </p:nvSpPr>
        <p:spPr>
          <a:xfrm>
            <a:off x="304576" y="2071508"/>
            <a:ext cx="3132676" cy="492900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  <a:latin typeface="Bree Serif"/>
                <a:ea typeface="Bree Serif"/>
                <a:cs typeface="Bree Serif"/>
                <a:sym typeface="Bree Serif"/>
              </a:rPr>
              <a:t>Upcoming Events</a:t>
            </a:r>
            <a:endParaRPr sz="240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7" name="Picture 6" descr="Vintage Toys, Trains &amp; Collectables - Nesbits Auctions | Vintage Toys">
            <a:extLst>
              <a:ext uri="{FF2B5EF4-FFF2-40B4-BE49-F238E27FC236}">
                <a16:creationId xmlns:a16="http://schemas.microsoft.com/office/drawing/2014/main" id="{72852EEC-CD76-6BC8-538C-0A1075E521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0" y="-2210"/>
            <a:ext cx="1963175" cy="1227297"/>
          </a:xfrm>
          <a:prstGeom prst="rect">
            <a:avLst/>
          </a:prstGeom>
        </p:spPr>
      </p:pic>
      <p:pic>
        <p:nvPicPr>
          <p:cNvPr id="11" name="Picture 10" descr="Midsomer Murders discovery trail launched in Marlow : Wycombe Today News">
            <a:extLst>
              <a:ext uri="{FF2B5EF4-FFF2-40B4-BE49-F238E27FC236}">
                <a16:creationId xmlns:a16="http://schemas.microsoft.com/office/drawing/2014/main" id="{75F40B53-7AC6-E859-8390-76D8095BEC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9487" y="7479353"/>
            <a:ext cx="2499644" cy="252475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4405022-7a65-4182-94bd-deb136626dfc">
      <Terms xmlns="http://schemas.microsoft.com/office/infopath/2007/PartnerControls"/>
    </lcf76f155ced4ddcb4097134ff3c332f>
    <SharedWithUsers xmlns="017a7080-fdc7-47e4-8e5f-997a017977d3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80A3DA51B78F48A4123B3CA6B9F910" ma:contentTypeVersion="14" ma:contentTypeDescription="Create a new document." ma:contentTypeScope="" ma:versionID="4da7d7272eb2a5c358e32472bc387d64">
  <xsd:schema xmlns:xsd="http://www.w3.org/2001/XMLSchema" xmlns:xs="http://www.w3.org/2001/XMLSchema" xmlns:p="http://schemas.microsoft.com/office/2006/metadata/properties" xmlns:ns2="94405022-7a65-4182-94bd-deb136626dfc" xmlns:ns3="017a7080-fdc7-47e4-8e5f-997a017977d3" targetNamespace="http://schemas.microsoft.com/office/2006/metadata/properties" ma:root="true" ma:fieldsID="81579eb48543097474f3e1bf276c3105" ns2:_="" ns3:_="">
    <xsd:import namespace="94405022-7a65-4182-94bd-deb136626dfc"/>
    <xsd:import namespace="017a7080-fdc7-47e4-8e5f-997a017977d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405022-7a65-4182-94bd-deb136626df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d24efa02-5044-428c-9b5a-e9a1143a402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7a7080-fdc7-47e4-8e5f-997a017977d3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FFDA402-86F0-4DB0-B910-64BFB49480CC}">
  <ds:schemaRefs>
    <ds:schemaRef ds:uri="003b97ff-333c-476e-bbb2-82efb640d2ef"/>
    <ds:schemaRef ds:uri="017a7080-fdc7-47e4-8e5f-997a017977d3"/>
    <ds:schemaRef ds:uri="94405022-7a65-4182-94bd-deb136626dfc"/>
    <ds:schemaRef ds:uri="b04810ef-427a-47d3-834b-8f1501f7365e"/>
    <ds:schemaRef ds:uri="daa0393d-d931-47bc-852c-5124530b3e5e"/>
    <ds:schemaRef ds:uri="f162ca8c-2faa-45ff-9820-dd7bde6606a0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9776BAD-6E47-4729-AEA8-94F5D6F36A9B}">
  <ds:schemaRefs>
    <ds:schemaRef ds:uri="017a7080-fdc7-47e4-8e5f-997a017977d3"/>
    <ds:schemaRef ds:uri="94405022-7a65-4182-94bd-deb136626df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61B1110-45FF-4830-9666-BB10EEBDCA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Custom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Simple Light</vt:lpstr>
      <vt:lpstr>Year 1 NEWSLETTER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EYFS NEWSLETTER</dc:title>
  <dc:creator>Head</dc:creator>
  <cp:revision>8</cp:revision>
  <dcterms:modified xsi:type="dcterms:W3CDTF">2026-09-02T09:41:53Z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0x0101007280A3DA51B78F48A4123B3CA6B9F910</vt:lpwstr>
  </property>
  <property fmtid="{D5CDD505-2E9C-101B-9397-08002B2CF9AE}" pid="3" name="MediaServiceImageTags">
    <vt:lpwstr/>
  </property>
  <property fmtid="{D5CDD505-2E9C-101B-9397-08002B2CF9AE}" pid="4" name="Order">
    <vt:r8>785600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</Properties>
</file>