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7"/>
  </p:notesMasterIdLst>
  <p:sldIdLst>
    <p:sldId id="256" r:id="rId2"/>
    <p:sldId id="258" r:id="rId3"/>
    <p:sldId id="261" r:id="rId4"/>
    <p:sldId id="262" r:id="rId5"/>
    <p:sldId id="260"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4" d="100"/>
          <a:sy n="104" d="100"/>
        </p:scale>
        <p:origin x="1824"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Byer" userId="dbcdc7ee-8fb2-4565-93fe-2fd90acfc6f9" providerId="ADAL" clId="{920DF770-F277-461C-8535-D5C87D1F88AB}"/>
    <pc:docChg chg="custSel modSld">
      <pc:chgData name="KByer" userId="dbcdc7ee-8fb2-4565-93fe-2fd90acfc6f9" providerId="ADAL" clId="{920DF770-F277-461C-8535-D5C87D1F88AB}" dt="2024-09-25T09:01:14.757" v="1377" actId="6549"/>
      <pc:docMkLst>
        <pc:docMk/>
      </pc:docMkLst>
      <pc:sldChg chg="modSp mod">
        <pc:chgData name="KByer" userId="dbcdc7ee-8fb2-4565-93fe-2fd90acfc6f9" providerId="ADAL" clId="{920DF770-F277-461C-8535-D5C87D1F88AB}" dt="2024-09-25T08:38:38.304" v="45" actId="20577"/>
        <pc:sldMkLst>
          <pc:docMk/>
          <pc:sldMk cId="4028850919" sldId="258"/>
        </pc:sldMkLst>
        <pc:spChg chg="mod">
          <ac:chgData name="KByer" userId="dbcdc7ee-8fb2-4565-93fe-2fd90acfc6f9" providerId="ADAL" clId="{920DF770-F277-461C-8535-D5C87D1F88AB}" dt="2024-09-25T08:38:38.304" v="45" actId="20577"/>
          <ac:spMkLst>
            <pc:docMk/>
            <pc:sldMk cId="4028850919" sldId="258"/>
            <ac:spMk id="10" creationId="{B66BA361-2D87-991E-7D37-2CFAC68D390A}"/>
          </ac:spMkLst>
        </pc:spChg>
      </pc:sldChg>
      <pc:sldChg chg="modSp mod">
        <pc:chgData name="KByer" userId="dbcdc7ee-8fb2-4565-93fe-2fd90acfc6f9" providerId="ADAL" clId="{920DF770-F277-461C-8535-D5C87D1F88AB}" dt="2024-09-25T09:01:14.757" v="1377" actId="6549"/>
        <pc:sldMkLst>
          <pc:docMk/>
          <pc:sldMk cId="2186542270" sldId="260"/>
        </pc:sldMkLst>
        <pc:spChg chg="mod">
          <ac:chgData name="KByer" userId="dbcdc7ee-8fb2-4565-93fe-2fd90acfc6f9" providerId="ADAL" clId="{920DF770-F277-461C-8535-D5C87D1F88AB}" dt="2024-09-25T09:01:14.757" v="1377" actId="6549"/>
          <ac:spMkLst>
            <pc:docMk/>
            <pc:sldMk cId="2186542270" sldId="260"/>
            <ac:spMk id="7" creationId="{B03D17E4-9E92-1DE1-0A68-7123E9FDD651}"/>
          </ac:spMkLst>
        </pc:spChg>
      </pc:sldChg>
      <pc:sldChg chg="modSp mod">
        <pc:chgData name="KByer" userId="dbcdc7ee-8fb2-4565-93fe-2fd90acfc6f9" providerId="ADAL" clId="{920DF770-F277-461C-8535-D5C87D1F88AB}" dt="2024-09-25T08:58:11.462" v="919" actId="27636"/>
        <pc:sldMkLst>
          <pc:docMk/>
          <pc:sldMk cId="416037161" sldId="261"/>
        </pc:sldMkLst>
        <pc:spChg chg="mod">
          <ac:chgData name="KByer" userId="dbcdc7ee-8fb2-4565-93fe-2fd90acfc6f9" providerId="ADAL" clId="{920DF770-F277-461C-8535-D5C87D1F88AB}" dt="2024-09-25T08:58:11.462" v="919" actId="27636"/>
          <ac:spMkLst>
            <pc:docMk/>
            <pc:sldMk cId="416037161" sldId="261"/>
            <ac:spMk id="2" creationId="{00000000-0000-0000-0000-000000000000}"/>
          </ac:spMkLst>
        </pc:spChg>
        <pc:spChg chg="mod">
          <ac:chgData name="KByer" userId="dbcdc7ee-8fb2-4565-93fe-2fd90acfc6f9" providerId="ADAL" clId="{920DF770-F277-461C-8535-D5C87D1F88AB}" dt="2024-09-25T08:57:43.205" v="879" actId="27636"/>
          <ac:spMkLst>
            <pc:docMk/>
            <pc:sldMk cId="416037161" sldId="261"/>
            <ac:spMk id="3" creationId="{00000000-0000-0000-0000-000000000000}"/>
          </ac:spMkLst>
        </pc:spChg>
      </pc:sldChg>
      <pc:sldChg chg="modSp mod">
        <pc:chgData name="KByer" userId="dbcdc7ee-8fb2-4565-93fe-2fd90acfc6f9" providerId="ADAL" clId="{920DF770-F277-461C-8535-D5C87D1F88AB}" dt="2024-09-25T08:59:54.001" v="1202" actId="20577"/>
        <pc:sldMkLst>
          <pc:docMk/>
          <pc:sldMk cId="3693975988" sldId="262"/>
        </pc:sldMkLst>
        <pc:spChg chg="mod">
          <ac:chgData name="KByer" userId="dbcdc7ee-8fb2-4565-93fe-2fd90acfc6f9" providerId="ADAL" clId="{920DF770-F277-461C-8535-D5C87D1F88AB}" dt="2024-09-25T08:57:58.725" v="898" actId="20577"/>
          <ac:spMkLst>
            <pc:docMk/>
            <pc:sldMk cId="3693975988" sldId="262"/>
            <ac:spMk id="2" creationId="{00000000-0000-0000-0000-000000000000}"/>
          </ac:spMkLst>
        </pc:spChg>
        <pc:spChg chg="mod">
          <ac:chgData name="KByer" userId="dbcdc7ee-8fb2-4565-93fe-2fd90acfc6f9" providerId="ADAL" clId="{920DF770-F277-461C-8535-D5C87D1F88AB}" dt="2024-09-25T08:59:54.001" v="1202" actId="20577"/>
          <ac:spMkLst>
            <pc:docMk/>
            <pc:sldMk cId="3693975988" sldId="262"/>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95FDEC9-AF2E-4B21-B186-95D33AAC6081}" type="datetimeFigureOut">
              <a:rPr lang="en-GB" smtClean="0"/>
              <a:t>25/09/2024</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EF27E28-C2C9-4CA5-9347-F3C1D4DDF5D1}" type="slidenum">
              <a:rPr lang="en-GB" smtClean="0"/>
              <a:t>‹#›</a:t>
            </a:fld>
            <a:endParaRPr lang="en-GB"/>
          </a:p>
        </p:txBody>
      </p:sp>
    </p:spTree>
    <p:extLst>
      <p:ext uri="{BB962C8B-B14F-4D97-AF65-F5344CB8AC3E}">
        <p14:creationId xmlns:p14="http://schemas.microsoft.com/office/powerpoint/2010/main" val="6262287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Ofsted – the school is determined that every pupil will learn to read, regardless of their background, needs or abilities. All pupils, including the weakest readers, make sufficient progress to meet or exceed age-related expectations. </a:t>
            </a:r>
          </a:p>
          <a:p>
            <a:r>
              <a:rPr lang="en-US" dirty="0"/>
              <a:t>DfE Framework – Books Corners, Reading for Pleasure, </a:t>
            </a:r>
            <a:r>
              <a:rPr lang="en-US" dirty="0" err="1"/>
              <a:t>Organising</a:t>
            </a:r>
            <a:r>
              <a:rPr lang="en-US" dirty="0"/>
              <a:t> Books, Choosing Books, Teaching Reading, Leading Reading, Whole Class Reading.</a:t>
            </a:r>
            <a:endParaRPr lang="en-GB" dirty="0"/>
          </a:p>
        </p:txBody>
      </p:sp>
      <p:sp>
        <p:nvSpPr>
          <p:cNvPr id="4" name="Slide Number Placeholder 3"/>
          <p:cNvSpPr>
            <a:spLocks noGrp="1"/>
          </p:cNvSpPr>
          <p:nvPr>
            <p:ph type="sldNum" sz="quarter" idx="5"/>
          </p:nvPr>
        </p:nvSpPr>
        <p:spPr/>
        <p:txBody>
          <a:bodyPr/>
          <a:lstStyle/>
          <a:p>
            <a:fld id="{4EF27E28-C2C9-4CA5-9347-F3C1D4DDF5D1}" type="slidenum">
              <a:rPr lang="en-GB" smtClean="0"/>
              <a:t>2</a:t>
            </a:fld>
            <a:endParaRPr lang="en-GB"/>
          </a:p>
        </p:txBody>
      </p:sp>
    </p:spTree>
    <p:extLst>
      <p:ext uri="{BB962C8B-B14F-4D97-AF65-F5344CB8AC3E}">
        <p14:creationId xmlns:p14="http://schemas.microsoft.com/office/powerpoint/2010/main" val="11889558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Phonics taught first day at school.</a:t>
            </a:r>
          </a:p>
          <a:p>
            <a:r>
              <a:rPr lang="en-US" dirty="0"/>
              <a:t>EYFS – Level 1- 3 </a:t>
            </a:r>
          </a:p>
          <a:p>
            <a:r>
              <a:rPr lang="en-US" dirty="0"/>
              <a:t>Year 1 – Levels 3-5</a:t>
            </a:r>
          </a:p>
          <a:p>
            <a:r>
              <a:rPr lang="en-US" dirty="0"/>
              <a:t>Year 2 – Levels 5-6</a:t>
            </a:r>
          </a:p>
          <a:p>
            <a:r>
              <a:rPr lang="en-US" dirty="0"/>
              <a:t>0900 group work is very much hands on/verbal learning ensuring gaps are covered.</a:t>
            </a:r>
          </a:p>
          <a:p>
            <a:r>
              <a:rPr lang="en-US" dirty="0"/>
              <a:t>1450 lesson – new sounds.</a:t>
            </a:r>
          </a:p>
          <a:p>
            <a:r>
              <a:rPr lang="en-US" dirty="0"/>
              <a:t>Systematic Synthetic Phonics</a:t>
            </a:r>
            <a:endParaRPr lang="en-GB" dirty="0"/>
          </a:p>
        </p:txBody>
      </p:sp>
      <p:sp>
        <p:nvSpPr>
          <p:cNvPr id="4" name="Slide Number Placeholder 3"/>
          <p:cNvSpPr>
            <a:spLocks noGrp="1"/>
          </p:cNvSpPr>
          <p:nvPr>
            <p:ph type="sldNum" sz="quarter" idx="5"/>
          </p:nvPr>
        </p:nvSpPr>
        <p:spPr/>
        <p:txBody>
          <a:bodyPr/>
          <a:lstStyle/>
          <a:p>
            <a:fld id="{4EF27E28-C2C9-4CA5-9347-F3C1D4DDF5D1}" type="slidenum">
              <a:rPr lang="en-GB" smtClean="0"/>
              <a:t>3</a:t>
            </a:fld>
            <a:endParaRPr lang="en-GB"/>
          </a:p>
        </p:txBody>
      </p:sp>
    </p:spTree>
    <p:extLst>
      <p:ext uri="{BB962C8B-B14F-4D97-AF65-F5344CB8AC3E}">
        <p14:creationId xmlns:p14="http://schemas.microsoft.com/office/powerpoint/2010/main" val="30423284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Phonics taught first day at school.</a:t>
            </a:r>
          </a:p>
          <a:p>
            <a:r>
              <a:rPr lang="en-US" dirty="0"/>
              <a:t>EYFS – Level 1- 3 </a:t>
            </a:r>
          </a:p>
          <a:p>
            <a:r>
              <a:rPr lang="en-US" dirty="0"/>
              <a:t>Year 1 – Levels 3-5</a:t>
            </a:r>
          </a:p>
          <a:p>
            <a:r>
              <a:rPr lang="en-US" dirty="0"/>
              <a:t>Year 2 – Levels 5-6</a:t>
            </a:r>
          </a:p>
          <a:p>
            <a:r>
              <a:rPr lang="en-US" dirty="0"/>
              <a:t>0900 group work is very much hands on/verbal learning ensuring gaps are covered.</a:t>
            </a:r>
          </a:p>
          <a:p>
            <a:r>
              <a:rPr lang="en-US" dirty="0"/>
              <a:t>1450 lesson – new sounds.</a:t>
            </a:r>
            <a:endParaRPr lang="en-GB" dirty="0"/>
          </a:p>
        </p:txBody>
      </p:sp>
      <p:sp>
        <p:nvSpPr>
          <p:cNvPr id="4" name="Slide Number Placeholder 3"/>
          <p:cNvSpPr>
            <a:spLocks noGrp="1"/>
          </p:cNvSpPr>
          <p:nvPr>
            <p:ph type="sldNum" sz="quarter" idx="5"/>
          </p:nvPr>
        </p:nvSpPr>
        <p:spPr/>
        <p:txBody>
          <a:bodyPr/>
          <a:lstStyle/>
          <a:p>
            <a:fld id="{4EF27E28-C2C9-4CA5-9347-F3C1D4DDF5D1}" type="slidenum">
              <a:rPr lang="en-GB" smtClean="0"/>
              <a:t>4</a:t>
            </a:fld>
            <a:endParaRPr lang="en-GB"/>
          </a:p>
        </p:txBody>
      </p:sp>
    </p:spTree>
    <p:extLst>
      <p:ext uri="{BB962C8B-B14F-4D97-AF65-F5344CB8AC3E}">
        <p14:creationId xmlns:p14="http://schemas.microsoft.com/office/powerpoint/2010/main" val="28721575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F95DB44B-EBFA-462D-A6EA-4B972B09924B}" type="datetimeFigureOut">
              <a:rPr lang="en-GB" smtClean="0"/>
              <a:t>25/09/2024</a:t>
            </a:fld>
            <a:endParaRPr lang="en-GB"/>
          </a:p>
        </p:txBody>
      </p:sp>
      <p:sp>
        <p:nvSpPr>
          <p:cNvPr id="19" name="Footer Placeholder 18"/>
          <p:cNvSpPr>
            <a:spLocks noGrp="1"/>
          </p:cNvSpPr>
          <p:nvPr>
            <p:ph type="ftr" sz="quarter" idx="11"/>
          </p:nvPr>
        </p:nvSpPr>
        <p:spPr/>
        <p:txBody>
          <a:bodyPr/>
          <a:lstStyle/>
          <a:p>
            <a:endParaRPr lang="en-GB"/>
          </a:p>
        </p:txBody>
      </p:sp>
      <p:sp>
        <p:nvSpPr>
          <p:cNvPr id="27" name="Slide Number Placeholder 26"/>
          <p:cNvSpPr>
            <a:spLocks noGrp="1"/>
          </p:cNvSpPr>
          <p:nvPr>
            <p:ph type="sldNum" sz="quarter" idx="12"/>
          </p:nvPr>
        </p:nvSpPr>
        <p:spPr/>
        <p:txBody>
          <a:bodyPr/>
          <a:lstStyle/>
          <a:p>
            <a:fld id="{8D3BC635-518D-4C88-9AF1-E0D1B14CD441}"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F95DB44B-EBFA-462D-A6EA-4B972B09924B}" type="datetimeFigureOut">
              <a:rPr lang="en-GB" smtClean="0"/>
              <a:t>25/09/2024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3BC635-518D-4C88-9AF1-E0D1B14CD441}"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F95DB44B-EBFA-462D-A6EA-4B972B09924B}" type="datetimeFigureOut">
              <a:rPr lang="en-GB" smtClean="0"/>
              <a:t>25/09/2024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3BC635-518D-4C88-9AF1-E0D1B14CD441}"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F95DB44B-EBFA-462D-A6EA-4B972B09924B}" type="datetimeFigureOut">
              <a:rPr lang="en-GB" smtClean="0"/>
              <a:t>25/09/2024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D3BC635-518D-4C88-9AF1-E0D1B14CD441}"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F95DB44B-EBFA-462D-A6EA-4B972B09924B}" type="datetimeFigureOut">
              <a:rPr lang="en-GB" smtClean="0"/>
              <a:t>25/09/2024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D3BC635-518D-4C88-9AF1-E0D1B14CD441}"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F95DB44B-EBFA-462D-A6EA-4B972B09924B}" type="datetimeFigureOut">
              <a:rPr lang="en-GB" smtClean="0"/>
              <a:t>25/09/2024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D3BC635-518D-4C88-9AF1-E0D1B14CD441}"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5DB44B-EBFA-462D-A6EA-4B972B09924B}" type="datetimeFigureOut">
              <a:rPr lang="en-GB" smtClean="0"/>
              <a:t>25/09/2024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D3BC635-518D-4C88-9AF1-E0D1B14CD441}"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F95DB44B-EBFA-462D-A6EA-4B972B09924B}" type="datetimeFigureOut">
              <a:rPr lang="en-GB" smtClean="0"/>
              <a:t>25/09/2024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D3BC635-518D-4C88-9AF1-E0D1B14CD441}"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F95DB44B-EBFA-462D-A6EA-4B972B09924B}" type="datetimeFigureOut">
              <a:rPr lang="en-GB" smtClean="0"/>
              <a:t>25/09/2024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8077200" y="6356350"/>
            <a:ext cx="609600" cy="365125"/>
          </a:xfrm>
        </p:spPr>
        <p:txBody>
          <a:bodyPr/>
          <a:lstStyle/>
          <a:p>
            <a:fld id="{8D3BC635-518D-4C88-9AF1-E0D1B14CD441}" type="slidenum">
              <a:rPr lang="en-GB" smtClean="0"/>
              <a:t>‹#›</a:t>
            </a:fld>
            <a:endParaRPr lang="en-GB"/>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F95DB44B-EBFA-462D-A6EA-4B972B09924B}" type="datetimeFigureOut">
              <a:rPr lang="en-GB" smtClean="0"/>
              <a:t>25/09/2024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3BC635-518D-4C88-9AF1-E0D1B14CD441}"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F95DB44B-EBFA-462D-A6EA-4B972B09924B}" type="datetimeFigureOut">
              <a:rPr lang="en-GB" smtClean="0"/>
              <a:t>25/09/2024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3BC635-518D-4C88-9AF1-E0D1B14CD441}"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F95DB44B-EBFA-462D-A6EA-4B972B09924B}" type="datetimeFigureOut">
              <a:rPr lang="en-GB" smtClean="0"/>
              <a:t>25/09/2024</a:t>
            </a:fld>
            <a:endParaRPr lang="en-GB"/>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GB"/>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8D3BC635-518D-4C88-9AF1-E0D1B14CD441}" type="slidenum">
              <a:rPr lang="en-GB" smtClean="0"/>
              <a:t>‹#›</a:t>
            </a:fld>
            <a:endParaRPr lang="en-GB"/>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00772" y="2927777"/>
            <a:ext cx="7851648" cy="1828800"/>
          </a:xfrm>
        </p:spPr>
        <p:txBody>
          <a:bodyPr>
            <a:normAutofit/>
          </a:bodyPr>
          <a:lstStyle/>
          <a:p>
            <a:pPr algn="ctr"/>
            <a:r>
              <a:rPr lang="en-GB" u="sng" dirty="0">
                <a:solidFill>
                  <a:schemeClr val="tx1"/>
                </a:solidFill>
                <a:latin typeface="Comic Sans MS" panose="030F0702030302020204" pitchFamily="66" charset="0"/>
              </a:rPr>
              <a:t>Reading </a:t>
            </a:r>
            <a:br>
              <a:rPr lang="en-GB" u="sng" dirty="0">
                <a:solidFill>
                  <a:schemeClr val="tx1"/>
                </a:solidFill>
                <a:latin typeface="Comic Sans MS" panose="030F0702030302020204" pitchFamily="66" charset="0"/>
              </a:rPr>
            </a:br>
            <a:r>
              <a:rPr lang="en-GB" u="sng" dirty="0">
                <a:solidFill>
                  <a:schemeClr val="tx1"/>
                </a:solidFill>
                <a:latin typeface="Comic Sans MS" panose="030F0702030302020204" pitchFamily="66" charset="0"/>
              </a:rPr>
              <a:t>at Foxes Piece School</a:t>
            </a:r>
            <a:endParaRPr lang="en-GB" sz="4400" dirty="0">
              <a:solidFill>
                <a:schemeClr val="tx1"/>
              </a:solidFill>
              <a:latin typeface="Comic Sans MS" panose="030F0702030302020204" pitchFamily="66" charset="0"/>
            </a:endParaRPr>
          </a:p>
        </p:txBody>
      </p:sp>
      <p:sp>
        <p:nvSpPr>
          <p:cNvPr id="3" name="Subtitle 2"/>
          <p:cNvSpPr>
            <a:spLocks noGrp="1"/>
          </p:cNvSpPr>
          <p:nvPr>
            <p:ph type="subTitle" idx="1"/>
          </p:nvPr>
        </p:nvSpPr>
        <p:spPr>
          <a:xfrm>
            <a:off x="971600" y="1681937"/>
            <a:ext cx="7465911" cy="1522682"/>
          </a:xfrm>
        </p:spPr>
        <p:txBody>
          <a:bodyPr>
            <a:normAutofit/>
          </a:bodyPr>
          <a:lstStyle/>
          <a:p>
            <a:pPr algn="ctr"/>
            <a:endParaRPr lang="en-GB" dirty="0">
              <a:latin typeface="Comic Sans MS" panose="030F0702030302020204" pitchFamily="66" charset="0"/>
            </a:endParaRPr>
          </a:p>
          <a:p>
            <a:pPr algn="ctr"/>
            <a:endParaRPr lang="en-GB" dirty="0">
              <a:latin typeface="Comic Sans MS" panose="030F0702030302020204" pitchFamily="66" charset="0"/>
            </a:endParaRPr>
          </a:p>
          <a:p>
            <a:pPr algn="ctr"/>
            <a:endParaRPr lang="en-GB" dirty="0">
              <a:latin typeface="Comic Sans MS" panose="030F0702030302020204" pitchFamily="66" charset="0"/>
            </a:endParaRPr>
          </a:p>
          <a:p>
            <a:endParaRPr lang="en-GB" dirty="0"/>
          </a:p>
        </p:txBody>
      </p:sp>
      <p:pic>
        <p:nvPicPr>
          <p:cNvPr id="1026" name="Picture 2" descr="G:\SENCO Folder\Foxy Log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360" y="161312"/>
            <a:ext cx="1080121" cy="108012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7886" y="116632"/>
            <a:ext cx="5902290" cy="2160240"/>
          </a:xfrm>
          <a:prstGeom prst="rect">
            <a:avLst/>
          </a:prstGeom>
        </p:spPr>
      </p:pic>
    </p:spTree>
    <p:extLst>
      <p:ext uri="{BB962C8B-B14F-4D97-AF65-F5344CB8AC3E}">
        <p14:creationId xmlns:p14="http://schemas.microsoft.com/office/powerpoint/2010/main" val="23285019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2364440"/>
            <a:ext cx="7851648" cy="864096"/>
          </a:xfrm>
        </p:spPr>
        <p:txBody>
          <a:bodyPr>
            <a:normAutofit fontScale="90000"/>
          </a:bodyPr>
          <a:lstStyle/>
          <a:p>
            <a:pPr algn="ctr"/>
            <a:r>
              <a:rPr lang="en-US" sz="4400" dirty="0">
                <a:solidFill>
                  <a:schemeClr val="tx1"/>
                </a:solidFill>
                <a:latin typeface="Comic Sans MS" panose="030F0702030302020204" pitchFamily="66" charset="0"/>
              </a:rPr>
              <a:t>DfE Reading Framework 2023</a:t>
            </a:r>
            <a:br>
              <a:rPr lang="en-US" sz="4400" dirty="0">
                <a:solidFill>
                  <a:schemeClr val="tx1"/>
                </a:solidFill>
                <a:latin typeface="Comic Sans MS" panose="030F0702030302020204" pitchFamily="66" charset="0"/>
              </a:rPr>
            </a:br>
            <a:r>
              <a:rPr lang="en-US" sz="4400" dirty="0">
                <a:solidFill>
                  <a:schemeClr val="tx1"/>
                </a:solidFill>
                <a:latin typeface="Comic Sans MS" panose="030F0702030302020204" pitchFamily="66" charset="0"/>
              </a:rPr>
              <a:t>Ofsted</a:t>
            </a:r>
            <a:br>
              <a:rPr lang="en-US" sz="4400" dirty="0">
                <a:solidFill>
                  <a:schemeClr val="tx1"/>
                </a:solidFill>
                <a:latin typeface="Comic Sans MS" panose="030F0702030302020204" pitchFamily="66" charset="0"/>
              </a:rPr>
            </a:br>
            <a:r>
              <a:rPr lang="en-US" sz="4400" dirty="0">
                <a:solidFill>
                  <a:schemeClr val="tx1"/>
                </a:solidFill>
                <a:latin typeface="Comic Sans MS" panose="030F0702030302020204" pitchFamily="66" charset="0"/>
              </a:rPr>
              <a:t>Curriculum</a:t>
            </a:r>
            <a:br>
              <a:rPr lang="en-US" sz="4400" dirty="0">
                <a:solidFill>
                  <a:schemeClr val="tx1"/>
                </a:solidFill>
                <a:latin typeface="Comic Sans MS" panose="030F0702030302020204" pitchFamily="66" charset="0"/>
              </a:rPr>
            </a:br>
            <a:r>
              <a:rPr lang="en-US" sz="4400" dirty="0">
                <a:solidFill>
                  <a:schemeClr val="tx1"/>
                </a:solidFill>
                <a:latin typeface="Comic Sans MS" panose="030F0702030302020204" pitchFamily="66" charset="0"/>
              </a:rPr>
              <a:t>School Policy</a:t>
            </a:r>
            <a:endParaRPr lang="en-GB" sz="4400" dirty="0">
              <a:solidFill>
                <a:schemeClr val="tx1"/>
              </a:solidFill>
              <a:latin typeface="Comic Sans MS" panose="030F0702030302020204" pitchFamily="66" charset="0"/>
            </a:endParaRPr>
          </a:p>
        </p:txBody>
      </p:sp>
      <p:sp>
        <p:nvSpPr>
          <p:cNvPr id="10" name="Subtitle 9">
            <a:extLst>
              <a:ext uri="{FF2B5EF4-FFF2-40B4-BE49-F238E27FC236}">
                <a16:creationId xmlns:a16="http://schemas.microsoft.com/office/drawing/2014/main" id="{B66BA361-2D87-991E-7D37-2CFAC68D390A}"/>
              </a:ext>
            </a:extLst>
          </p:cNvPr>
          <p:cNvSpPr>
            <a:spLocks noGrp="1"/>
          </p:cNvSpPr>
          <p:nvPr>
            <p:ph type="subTitle" idx="1"/>
          </p:nvPr>
        </p:nvSpPr>
        <p:spPr>
          <a:xfrm>
            <a:off x="539552" y="4149080"/>
            <a:ext cx="7854696" cy="1752600"/>
          </a:xfrm>
        </p:spPr>
        <p:txBody>
          <a:bodyPr>
            <a:normAutofit fontScale="70000" lnSpcReduction="20000"/>
          </a:bodyPr>
          <a:lstStyle/>
          <a:p>
            <a:pPr marL="457200" indent="-457200" algn="l">
              <a:buFont typeface="Arial" panose="020B0604020202020204" pitchFamily="34" charset="0"/>
              <a:buChar char="•"/>
            </a:pPr>
            <a:r>
              <a:rPr lang="en-US" dirty="0">
                <a:latin typeface="Comic Sans MS" panose="030F0702030302020204" pitchFamily="66" charset="0"/>
              </a:rPr>
              <a:t>We promote high standards of language and literacy by equipping pupils with a strong command of the spoken and written word.</a:t>
            </a:r>
          </a:p>
          <a:p>
            <a:pPr marL="457200" indent="-457200" algn="l">
              <a:buFont typeface="Arial" panose="020B0604020202020204" pitchFamily="34" charset="0"/>
              <a:buChar char="•"/>
            </a:pPr>
            <a:r>
              <a:rPr lang="en-US" dirty="0">
                <a:latin typeface="Comic Sans MS" panose="030F0702030302020204" pitchFamily="66" charset="0"/>
              </a:rPr>
              <a:t>We develop confident readers who can access the curriculum of their year group through age-appropriate reading.</a:t>
            </a:r>
          </a:p>
          <a:p>
            <a:pPr marL="457200" indent="-457200" algn="l">
              <a:buFont typeface="Arial" panose="020B0604020202020204" pitchFamily="34" charset="0"/>
              <a:buChar char="•"/>
            </a:pPr>
            <a:r>
              <a:rPr lang="en-US" dirty="0">
                <a:latin typeface="Comic Sans MS" panose="030F0702030302020204" pitchFamily="66" charset="0"/>
              </a:rPr>
              <a:t>We encourage a love of literature through reading a diverse range of books.</a:t>
            </a:r>
          </a:p>
          <a:p>
            <a:pPr algn="l"/>
            <a:endParaRPr lang="en-US" dirty="0">
              <a:latin typeface="Comic Sans MS" panose="030F0702030302020204" pitchFamily="66" charset="0"/>
            </a:endParaRPr>
          </a:p>
        </p:txBody>
      </p:sp>
    </p:spTree>
    <p:extLst>
      <p:ext uri="{BB962C8B-B14F-4D97-AF65-F5344CB8AC3E}">
        <p14:creationId xmlns:p14="http://schemas.microsoft.com/office/powerpoint/2010/main" val="40288509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512645"/>
            <a:ext cx="7851648" cy="973380"/>
          </a:xfrm>
        </p:spPr>
        <p:txBody>
          <a:bodyPr>
            <a:normAutofit fontScale="90000"/>
          </a:bodyPr>
          <a:lstStyle/>
          <a:p>
            <a:pPr algn="ctr"/>
            <a:r>
              <a:rPr lang="en-US" sz="4400" dirty="0">
                <a:solidFill>
                  <a:schemeClr val="tx1"/>
                </a:solidFill>
                <a:latin typeface="Comic Sans MS" panose="030F0702030302020204" pitchFamily="66" charset="0"/>
              </a:rPr>
              <a:t>Reading in EYFS/KS1(YrR-2)</a:t>
            </a:r>
            <a:endParaRPr lang="en-GB" sz="4400" dirty="0">
              <a:solidFill>
                <a:schemeClr val="tx1"/>
              </a:solidFill>
              <a:latin typeface="Comic Sans MS" panose="030F0702030302020204" pitchFamily="66" charset="0"/>
            </a:endParaRPr>
          </a:p>
        </p:txBody>
      </p:sp>
      <p:sp>
        <p:nvSpPr>
          <p:cNvPr id="3" name="Subtitle 2"/>
          <p:cNvSpPr>
            <a:spLocks noGrp="1"/>
          </p:cNvSpPr>
          <p:nvPr>
            <p:ph type="subTitle" idx="1"/>
          </p:nvPr>
        </p:nvSpPr>
        <p:spPr>
          <a:xfrm>
            <a:off x="179512" y="1489473"/>
            <a:ext cx="8784976" cy="5107879"/>
          </a:xfrm>
        </p:spPr>
        <p:txBody>
          <a:bodyPr>
            <a:normAutofit fontScale="55000" lnSpcReduction="20000"/>
          </a:bodyPr>
          <a:lstStyle/>
          <a:p>
            <a:pPr algn="ctr"/>
            <a:endParaRPr lang="en-GB" dirty="0">
              <a:latin typeface="Comic Sans MS" panose="030F0702030302020204" pitchFamily="66" charset="0"/>
            </a:endParaRPr>
          </a:p>
          <a:p>
            <a:pPr algn="ctr"/>
            <a:r>
              <a:rPr lang="en-GB" u="sng" dirty="0">
                <a:latin typeface="Comic Sans MS" panose="030F0702030302020204" pitchFamily="66" charset="0"/>
              </a:rPr>
              <a:t>Twinkl Phonics (SSP)</a:t>
            </a:r>
          </a:p>
          <a:p>
            <a:pPr algn="l"/>
            <a:endParaRPr lang="en-GB" u="sng" dirty="0">
              <a:latin typeface="Comic Sans MS" panose="030F0702030302020204" pitchFamily="66" charset="0"/>
            </a:endParaRPr>
          </a:p>
          <a:p>
            <a:pPr marL="457200" indent="-457200" algn="l">
              <a:buFont typeface="Arial" panose="020B0604020202020204" pitchFamily="34" charset="0"/>
              <a:buChar char="•"/>
            </a:pPr>
            <a:r>
              <a:rPr lang="en-GB" sz="2900" dirty="0">
                <a:latin typeface="Comic Sans MS" panose="030F0702030302020204" pitchFamily="66" charset="0"/>
              </a:rPr>
              <a:t>Phonics is taught twice daily. 0900-0930 in groups to support individual pupils’ knowledge and attainment. Then later in the day children are taught a new sound.  Our phonics scheme is Twinkl Phonics. </a:t>
            </a:r>
          </a:p>
          <a:p>
            <a:pPr algn="l"/>
            <a:endParaRPr lang="en-GB" sz="2900" dirty="0">
              <a:latin typeface="Comic Sans MS" panose="030F0702030302020204" pitchFamily="66" charset="0"/>
            </a:endParaRPr>
          </a:p>
          <a:p>
            <a:pPr marL="457200" indent="-457200" algn="l">
              <a:buFont typeface="Arial" panose="020B0604020202020204" pitchFamily="34" charset="0"/>
              <a:buChar char="•"/>
            </a:pPr>
            <a:r>
              <a:rPr lang="en-GB" sz="2900" dirty="0">
                <a:latin typeface="Comic Sans MS" panose="030F0702030302020204" pitchFamily="66" charset="0"/>
              </a:rPr>
              <a:t>We use Rhino Readers books for children to practise decoding using the sound-spelling correspondences </a:t>
            </a:r>
            <a:r>
              <a:rPr lang="en-GB" sz="2900" b="1" i="1" u="sng" dirty="0">
                <a:latin typeface="Comic Sans MS" panose="030F0702030302020204" pitchFamily="66" charset="0"/>
              </a:rPr>
              <a:t>that have already been taught</a:t>
            </a:r>
            <a:r>
              <a:rPr lang="en-GB" sz="2900" b="1" i="1" dirty="0">
                <a:latin typeface="Comic Sans MS" panose="030F0702030302020204" pitchFamily="66" charset="0"/>
              </a:rPr>
              <a:t>. </a:t>
            </a:r>
            <a:r>
              <a:rPr lang="en-GB" sz="2900" dirty="0">
                <a:latin typeface="Comic Sans MS" panose="030F0702030302020204" pitchFamily="66" charset="0"/>
              </a:rPr>
              <a:t>We have had positive feedback from parents using this book at home, they like the detail of phonic recap, common exception words and stories that children enjoy.  </a:t>
            </a:r>
          </a:p>
          <a:p>
            <a:pPr marL="457200" indent="-457200" algn="l">
              <a:buFont typeface="Arial" panose="020B0604020202020204" pitchFamily="34" charset="0"/>
              <a:buChar char="•"/>
            </a:pPr>
            <a:endParaRPr lang="en-GB" sz="2900" b="1" i="1" dirty="0">
              <a:latin typeface="Comic Sans MS" panose="030F0702030302020204" pitchFamily="66" charset="0"/>
            </a:endParaRPr>
          </a:p>
          <a:p>
            <a:pPr marL="457200" indent="-457200" algn="l">
              <a:buFont typeface="Arial" panose="020B0604020202020204" pitchFamily="34" charset="0"/>
              <a:buChar char="•"/>
            </a:pPr>
            <a:r>
              <a:rPr lang="en-GB" sz="2900" dirty="0">
                <a:latin typeface="Comic Sans MS" panose="030F0702030302020204" pitchFamily="66" charset="0"/>
              </a:rPr>
              <a:t>These phonically controlled books give children a taste of success.</a:t>
            </a:r>
          </a:p>
          <a:p>
            <a:pPr marL="457200" indent="-457200" algn="l">
              <a:buFont typeface="Arial" panose="020B0604020202020204" pitchFamily="34" charset="0"/>
              <a:buChar char="•"/>
            </a:pPr>
            <a:endParaRPr lang="en-GB" sz="2900" dirty="0">
              <a:latin typeface="Comic Sans MS" panose="030F0702030302020204" pitchFamily="66" charset="0"/>
            </a:endParaRPr>
          </a:p>
          <a:p>
            <a:pPr marL="457200" indent="-457200" algn="l">
              <a:buFont typeface="Arial" panose="020B0604020202020204" pitchFamily="34" charset="0"/>
              <a:buChar char="•"/>
            </a:pPr>
            <a:r>
              <a:rPr lang="en-GB" sz="2900" dirty="0">
                <a:latin typeface="Comic Sans MS" panose="030F0702030302020204" pitchFamily="66" charset="0"/>
              </a:rPr>
              <a:t>There is a national Phonic Screen Test that assesses children in Year 1 every summer. </a:t>
            </a:r>
          </a:p>
          <a:p>
            <a:pPr marL="457200" indent="-457200" algn="l">
              <a:buFont typeface="Arial" panose="020B0604020202020204" pitchFamily="34" charset="0"/>
              <a:buChar char="•"/>
            </a:pPr>
            <a:endParaRPr lang="en-GB" sz="2900" dirty="0">
              <a:latin typeface="Comic Sans MS" panose="030F0702030302020204" pitchFamily="66" charset="0"/>
            </a:endParaRPr>
          </a:p>
          <a:p>
            <a:pPr marL="457200" indent="-457200" algn="l">
              <a:buFont typeface="Arial" panose="020B0604020202020204" pitchFamily="34" charset="0"/>
              <a:buChar char="•"/>
            </a:pPr>
            <a:r>
              <a:rPr lang="en-GB" sz="2900" dirty="0">
                <a:latin typeface="Comic Sans MS" panose="030F0702030302020204" pitchFamily="66" charset="0"/>
              </a:rPr>
              <a:t>To encourage a love of reading, teachers read aloud to their class every day. </a:t>
            </a:r>
          </a:p>
          <a:p>
            <a:pPr marL="457200" indent="-457200" algn="l">
              <a:buFont typeface="Arial" panose="020B0604020202020204" pitchFamily="34" charset="0"/>
              <a:buChar char="•"/>
            </a:pPr>
            <a:endParaRPr lang="en-GB" sz="2900" dirty="0">
              <a:latin typeface="Comic Sans MS" panose="030F0702030302020204" pitchFamily="66" charset="0"/>
            </a:endParaRPr>
          </a:p>
          <a:p>
            <a:pPr marL="457200" indent="-457200" algn="l">
              <a:buFont typeface="Arial" panose="020B0604020202020204" pitchFamily="34" charset="0"/>
              <a:buChar char="•"/>
            </a:pPr>
            <a:r>
              <a:rPr lang="en-GB" sz="2900" dirty="0">
                <a:latin typeface="Comic Sans MS" panose="030F0702030302020204" pitchFamily="66" charset="0"/>
              </a:rPr>
              <a:t>Guided Reading takes place during the week. Children read and answer questions from a book on our Reading Spine. </a:t>
            </a:r>
          </a:p>
          <a:p>
            <a:pPr marL="457200" indent="-457200" algn="l">
              <a:buFont typeface="Arial" panose="020B0604020202020204" pitchFamily="34" charset="0"/>
              <a:buChar char="•"/>
            </a:pPr>
            <a:endParaRPr lang="en-GB" dirty="0">
              <a:latin typeface="Comic Sans MS" panose="030F0702030302020204" pitchFamily="66" charset="0"/>
            </a:endParaRPr>
          </a:p>
          <a:p>
            <a:pPr algn="l"/>
            <a:endParaRPr lang="en-GB" dirty="0">
              <a:latin typeface="Comic Sans MS" panose="030F0702030302020204" pitchFamily="66" charset="0"/>
            </a:endParaRPr>
          </a:p>
          <a:p>
            <a:pPr marL="457200" indent="-457200" algn="l">
              <a:buFont typeface="Arial" panose="020B0604020202020204" pitchFamily="34" charset="0"/>
              <a:buChar char="•"/>
            </a:pPr>
            <a:endParaRPr lang="en-GB" dirty="0">
              <a:latin typeface="Comic Sans MS" panose="030F0702030302020204" pitchFamily="66" charset="0"/>
            </a:endParaRPr>
          </a:p>
          <a:p>
            <a:endParaRPr lang="en-GB" dirty="0"/>
          </a:p>
        </p:txBody>
      </p:sp>
    </p:spTree>
    <p:extLst>
      <p:ext uri="{BB962C8B-B14F-4D97-AF65-F5344CB8AC3E}">
        <p14:creationId xmlns:p14="http://schemas.microsoft.com/office/powerpoint/2010/main" val="4160371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512645"/>
            <a:ext cx="7851648" cy="973380"/>
          </a:xfrm>
        </p:spPr>
        <p:txBody>
          <a:bodyPr>
            <a:normAutofit/>
          </a:bodyPr>
          <a:lstStyle/>
          <a:p>
            <a:pPr algn="ctr"/>
            <a:r>
              <a:rPr lang="en-US" sz="4400" dirty="0">
                <a:solidFill>
                  <a:schemeClr val="tx1"/>
                </a:solidFill>
                <a:latin typeface="Comic Sans MS" panose="030F0702030302020204" pitchFamily="66" charset="0"/>
              </a:rPr>
              <a:t>Reading in KS2 (Yr3-6)</a:t>
            </a:r>
            <a:endParaRPr lang="en-GB" sz="4400" dirty="0">
              <a:solidFill>
                <a:schemeClr val="tx1"/>
              </a:solidFill>
              <a:latin typeface="Comic Sans MS" panose="030F0702030302020204" pitchFamily="66" charset="0"/>
            </a:endParaRPr>
          </a:p>
        </p:txBody>
      </p:sp>
      <p:sp>
        <p:nvSpPr>
          <p:cNvPr id="3" name="Subtitle 2"/>
          <p:cNvSpPr>
            <a:spLocks noGrp="1"/>
          </p:cNvSpPr>
          <p:nvPr>
            <p:ph type="subTitle" idx="1"/>
          </p:nvPr>
        </p:nvSpPr>
        <p:spPr>
          <a:xfrm>
            <a:off x="179512" y="1489473"/>
            <a:ext cx="8784976" cy="4387799"/>
          </a:xfrm>
        </p:spPr>
        <p:txBody>
          <a:bodyPr>
            <a:normAutofit fontScale="92500"/>
          </a:bodyPr>
          <a:lstStyle/>
          <a:p>
            <a:pPr algn="ctr"/>
            <a:endParaRPr lang="en-GB" dirty="0">
              <a:latin typeface="Comic Sans MS" panose="030F0702030302020204" pitchFamily="66" charset="0"/>
            </a:endParaRPr>
          </a:p>
          <a:p>
            <a:pPr algn="l"/>
            <a:endParaRPr lang="en-GB" u="sng" dirty="0">
              <a:latin typeface="Comic Sans MS" panose="030F0702030302020204" pitchFamily="66" charset="0"/>
            </a:endParaRPr>
          </a:p>
          <a:p>
            <a:pPr marL="457200" indent="-457200" algn="l">
              <a:buFont typeface="Arial" panose="020B0604020202020204" pitchFamily="34" charset="0"/>
              <a:buChar char="•"/>
            </a:pPr>
            <a:r>
              <a:rPr lang="en-GB" dirty="0">
                <a:latin typeface="Comic Sans MS" panose="030F0702030302020204" pitchFamily="66" charset="0"/>
              </a:rPr>
              <a:t>Phonics continues for pupils who need it or did not pass Phonic Screen Check.</a:t>
            </a:r>
          </a:p>
          <a:p>
            <a:pPr marL="457200" indent="-457200" algn="l">
              <a:buFont typeface="Arial" panose="020B0604020202020204" pitchFamily="34" charset="0"/>
              <a:buChar char="•"/>
            </a:pPr>
            <a:r>
              <a:rPr lang="en-GB" dirty="0">
                <a:latin typeface="Comic Sans MS" panose="030F0702030302020204" pitchFamily="66" charset="0"/>
              </a:rPr>
              <a:t>Whole Class Guided Reading takes place each week.</a:t>
            </a:r>
          </a:p>
          <a:p>
            <a:pPr marL="457200" indent="-457200" algn="l">
              <a:buFont typeface="Arial" panose="020B0604020202020204" pitchFamily="34" charset="0"/>
              <a:buChar char="•"/>
            </a:pPr>
            <a:r>
              <a:rPr lang="en-GB" dirty="0">
                <a:latin typeface="Comic Sans MS" panose="030F0702030302020204" pitchFamily="66" charset="0"/>
              </a:rPr>
              <a:t>Children read from Rhino Readers/Book Scheme/ or choose their own books and are independent readers.</a:t>
            </a:r>
          </a:p>
          <a:p>
            <a:pPr marL="457200" indent="-457200" algn="l">
              <a:buFont typeface="Arial" panose="020B0604020202020204" pitchFamily="34" charset="0"/>
              <a:buChar char="•"/>
            </a:pPr>
            <a:r>
              <a:rPr lang="en-GB" dirty="0">
                <a:latin typeface="Comic Sans MS" panose="030F0702030302020204" pitchFamily="66" charset="0"/>
              </a:rPr>
              <a:t>We assess reading/comprehension skills termly.</a:t>
            </a:r>
          </a:p>
          <a:p>
            <a:pPr marL="457200" indent="-457200" algn="l">
              <a:buFont typeface="Arial" panose="020B0604020202020204" pitchFamily="34" charset="0"/>
              <a:buChar char="•"/>
            </a:pPr>
            <a:r>
              <a:rPr lang="en-GB" dirty="0">
                <a:latin typeface="Comic Sans MS" panose="030F0702030302020204" pitchFamily="66" charset="0"/>
              </a:rPr>
              <a:t>Teachers read aloud to children every day</a:t>
            </a:r>
          </a:p>
          <a:p>
            <a:pPr marL="457200" indent="-457200" algn="l">
              <a:buFont typeface="Arial" panose="020B0604020202020204" pitchFamily="34" charset="0"/>
              <a:buChar char="•"/>
            </a:pPr>
            <a:r>
              <a:rPr lang="en-GB" dirty="0">
                <a:latin typeface="Comic Sans MS" panose="030F0702030302020204" pitchFamily="66" charset="0"/>
              </a:rPr>
              <a:t>Your child will receive extra reading support if needed. </a:t>
            </a:r>
          </a:p>
          <a:p>
            <a:pPr algn="l"/>
            <a:endParaRPr lang="en-GB" dirty="0">
              <a:latin typeface="Comic Sans MS" panose="030F0702030302020204" pitchFamily="66" charset="0"/>
            </a:endParaRPr>
          </a:p>
          <a:p>
            <a:pPr algn="l"/>
            <a:endParaRPr lang="en-GB" dirty="0">
              <a:latin typeface="Comic Sans MS" panose="030F0702030302020204" pitchFamily="66" charset="0"/>
            </a:endParaRPr>
          </a:p>
          <a:p>
            <a:pPr marL="457200" indent="-457200" algn="l">
              <a:buFont typeface="Arial" panose="020B0604020202020204" pitchFamily="34" charset="0"/>
              <a:buChar char="•"/>
            </a:pPr>
            <a:endParaRPr lang="en-GB" dirty="0">
              <a:latin typeface="Comic Sans MS" panose="030F0702030302020204" pitchFamily="66" charset="0"/>
            </a:endParaRPr>
          </a:p>
          <a:p>
            <a:pPr algn="l"/>
            <a:endParaRPr lang="en-GB" dirty="0">
              <a:latin typeface="Comic Sans MS" panose="030F0702030302020204" pitchFamily="66" charset="0"/>
            </a:endParaRPr>
          </a:p>
          <a:p>
            <a:pPr marL="457200" indent="-457200" algn="l">
              <a:buFont typeface="Arial" panose="020B0604020202020204" pitchFamily="34" charset="0"/>
              <a:buChar char="•"/>
            </a:pPr>
            <a:endParaRPr lang="en-GB" dirty="0">
              <a:latin typeface="Comic Sans MS" panose="030F0702030302020204" pitchFamily="66" charset="0"/>
            </a:endParaRPr>
          </a:p>
          <a:p>
            <a:endParaRPr lang="en-GB" dirty="0"/>
          </a:p>
        </p:txBody>
      </p:sp>
    </p:spTree>
    <p:extLst>
      <p:ext uri="{BB962C8B-B14F-4D97-AF65-F5344CB8AC3E}">
        <p14:creationId xmlns:p14="http://schemas.microsoft.com/office/powerpoint/2010/main" val="36939759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SENCO Folder\Foxy Log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360" y="161312"/>
            <a:ext cx="1080121" cy="108012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7886" y="116632"/>
            <a:ext cx="5902290" cy="2160240"/>
          </a:xfrm>
          <a:prstGeom prst="rect">
            <a:avLst/>
          </a:prstGeom>
        </p:spPr>
      </p:pic>
      <p:sp>
        <p:nvSpPr>
          <p:cNvPr id="7" name="Subtitle 6">
            <a:extLst>
              <a:ext uri="{FF2B5EF4-FFF2-40B4-BE49-F238E27FC236}">
                <a16:creationId xmlns:a16="http://schemas.microsoft.com/office/drawing/2014/main" id="{B03D17E4-9E92-1DE1-0A68-7123E9FDD651}"/>
              </a:ext>
            </a:extLst>
          </p:cNvPr>
          <p:cNvSpPr>
            <a:spLocks noGrp="1"/>
          </p:cNvSpPr>
          <p:nvPr>
            <p:ph type="subTitle" idx="1"/>
          </p:nvPr>
        </p:nvSpPr>
        <p:spPr>
          <a:xfrm>
            <a:off x="497772" y="2552700"/>
            <a:ext cx="7854696" cy="3828628"/>
          </a:xfrm>
        </p:spPr>
        <p:txBody>
          <a:bodyPr>
            <a:normAutofit fontScale="85000" lnSpcReduction="10000"/>
          </a:bodyPr>
          <a:lstStyle/>
          <a:p>
            <a:pPr algn="l"/>
            <a:r>
              <a:rPr lang="en-US" dirty="0">
                <a:latin typeface="Comic Sans MS" panose="030F0702030302020204" pitchFamily="66" charset="0"/>
              </a:rPr>
              <a:t>Love of reading…</a:t>
            </a:r>
          </a:p>
          <a:p>
            <a:pPr marL="457200" indent="-457200" algn="l">
              <a:buFont typeface="Arial" panose="020B0604020202020204" pitchFamily="34" charset="0"/>
              <a:buChar char="•"/>
            </a:pPr>
            <a:r>
              <a:rPr lang="en-US" dirty="0">
                <a:latin typeface="Comic Sans MS" panose="030F0702030302020204" pitchFamily="66" charset="0"/>
              </a:rPr>
              <a:t>At our school, teachers have a good knowledge of literature.</a:t>
            </a:r>
          </a:p>
          <a:p>
            <a:pPr marL="457200" indent="-457200" algn="l">
              <a:buFont typeface="Arial" panose="020B0604020202020204" pitchFamily="34" charset="0"/>
              <a:buChar char="•"/>
            </a:pPr>
            <a:r>
              <a:rPr lang="en-US" dirty="0">
                <a:latin typeface="Comic Sans MS" panose="030F0702030302020204" pitchFamily="66" charset="0"/>
              </a:rPr>
              <a:t>Pupils have opportunities to choose their own books that appeal to them.</a:t>
            </a:r>
          </a:p>
          <a:p>
            <a:pPr marL="457200" indent="-457200" algn="l">
              <a:buFont typeface="Arial" panose="020B0604020202020204" pitchFamily="34" charset="0"/>
              <a:buChar char="•"/>
            </a:pPr>
            <a:r>
              <a:rPr lang="en-US" dirty="0">
                <a:latin typeface="Comic Sans MS" panose="030F0702030302020204" pitchFamily="66" charset="0"/>
              </a:rPr>
              <a:t>Book Corners (mini-libraries) are available in every classroom.</a:t>
            </a:r>
          </a:p>
          <a:p>
            <a:pPr marL="457200" indent="-457200" algn="l">
              <a:buFont typeface="Arial" panose="020B0604020202020204" pitchFamily="34" charset="0"/>
              <a:buChar char="•"/>
            </a:pPr>
            <a:r>
              <a:rPr lang="en-US" dirty="0">
                <a:latin typeface="Comic Sans MS" panose="030F0702030302020204" pitchFamily="66" charset="0"/>
              </a:rPr>
              <a:t>Teachers proudly promote, select and display books.</a:t>
            </a:r>
          </a:p>
          <a:p>
            <a:pPr marL="457200" indent="-457200" algn="l">
              <a:buFont typeface="Arial" panose="020B0604020202020204" pitchFamily="34" charset="0"/>
              <a:buChar char="•"/>
            </a:pPr>
            <a:r>
              <a:rPr lang="en-GB" dirty="0">
                <a:latin typeface="Comic Sans MS" panose="030F0702030302020204" pitchFamily="66" charset="0"/>
              </a:rPr>
              <a:t>There is a wide variety and range of books in school.</a:t>
            </a:r>
          </a:p>
          <a:p>
            <a:pPr marL="457200" indent="-457200" algn="l">
              <a:buFont typeface="Arial" panose="020B0604020202020204" pitchFamily="34" charset="0"/>
              <a:buChar char="•"/>
            </a:pPr>
            <a:r>
              <a:rPr lang="en-GB" dirty="0">
                <a:latin typeface="Comic Sans MS" panose="030F0702030302020204" pitchFamily="66" charset="0"/>
              </a:rPr>
              <a:t>There is </a:t>
            </a:r>
            <a:r>
              <a:rPr lang="en-GB">
                <a:latin typeface="Comic Sans MS" panose="030F0702030302020204" pitchFamily="66" charset="0"/>
              </a:rPr>
              <a:t>an emphasis </a:t>
            </a:r>
            <a:r>
              <a:rPr lang="en-GB" dirty="0">
                <a:latin typeface="Comic Sans MS" panose="030F0702030302020204" pitchFamily="66" charset="0"/>
              </a:rPr>
              <a:t>on promoting discussion, fluency and vocabulary.</a:t>
            </a:r>
          </a:p>
        </p:txBody>
      </p:sp>
    </p:spTree>
    <p:extLst>
      <p:ext uri="{BB962C8B-B14F-4D97-AF65-F5344CB8AC3E}">
        <p14:creationId xmlns:p14="http://schemas.microsoft.com/office/powerpoint/2010/main" val="218654227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Flow</Template>
  <TotalTime>591</TotalTime>
  <Words>542</Words>
  <Application>Microsoft Office PowerPoint</Application>
  <PresentationFormat>On-screen Show (4:3)</PresentationFormat>
  <Paragraphs>62</Paragraphs>
  <Slides>5</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Arial</vt:lpstr>
      <vt:lpstr>Calibri</vt:lpstr>
      <vt:lpstr>Comic Sans MS</vt:lpstr>
      <vt:lpstr>Constantia</vt:lpstr>
      <vt:lpstr>Wingdings 2</vt:lpstr>
      <vt:lpstr>Flow</vt:lpstr>
      <vt:lpstr>Reading  at Foxes Piece School</vt:lpstr>
      <vt:lpstr>DfE Reading Framework 2023 Ofsted Curriculum School Policy</vt:lpstr>
      <vt:lpstr>Reading in EYFS/KS1(YrR-2)</vt:lpstr>
      <vt:lpstr>Reading in KS2 (Yr3-6)</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Good Morning! Welcome to our assembly</dc:title>
  <dc:creator>kbyer</dc:creator>
  <cp:lastModifiedBy>KByer</cp:lastModifiedBy>
  <cp:revision>54</cp:revision>
  <dcterms:created xsi:type="dcterms:W3CDTF">2021-09-22T07:14:18Z</dcterms:created>
  <dcterms:modified xsi:type="dcterms:W3CDTF">2024-09-25T09:01:17Z</dcterms:modified>
</cp:coreProperties>
</file>