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25"/>
  </p:notesMasterIdLst>
  <p:sldIdLst>
    <p:sldId id="256" r:id="rId6"/>
    <p:sldId id="273" r:id="rId7"/>
    <p:sldId id="277" r:id="rId8"/>
    <p:sldId id="258" r:id="rId9"/>
    <p:sldId id="259" r:id="rId10"/>
    <p:sldId id="260" r:id="rId11"/>
    <p:sldId id="269" r:id="rId12"/>
    <p:sldId id="261" r:id="rId13"/>
    <p:sldId id="274" r:id="rId14"/>
    <p:sldId id="262" r:id="rId15"/>
    <p:sldId id="264" r:id="rId16"/>
    <p:sldId id="272" r:id="rId17"/>
    <p:sldId id="271" r:id="rId18"/>
    <p:sldId id="275" r:id="rId19"/>
    <p:sldId id="276" r:id="rId20"/>
    <p:sldId id="270" r:id="rId21"/>
    <p:sldId id="263" r:id="rId22"/>
    <p:sldId id="278" r:id="rId23"/>
    <p:sldId id="267" r:id="rId24"/>
  </p:sldIdLst>
  <p:sldSz cx="9144000" cy="6858000" type="screen4x3"/>
  <p:notesSz cx="6858000" cy="9144000"/>
  <p:embeddedFontLst>
    <p:embeddedFont>
      <p:font typeface="Arimo" panose="020B0604020202020204" charset="0"/>
      <p:regular r:id="rId26"/>
      <p:bold r:id="rId27"/>
      <p:italic r:id="rId28"/>
      <p:boldItalic r:id="rId29"/>
    </p:embeddedFont>
    <p:embeddedFont>
      <p:font typeface="Cambria" panose="02040503050406030204" pitchFamily="18" charset="0"/>
      <p:regular r:id="rId30"/>
      <p:bold r:id="rId31"/>
      <p:italic r:id="rId32"/>
      <p:boldItalic r:id="rId33"/>
    </p:embeddedFont>
    <p:embeddedFont>
      <p:font typeface="Century Gothic" panose="020B0502020202020204" pitchFamily="34" charset="0"/>
      <p:regular r:id="rId34"/>
      <p:bold r:id="rId35"/>
      <p:italic r:id="rId36"/>
      <p:boldItalic r:id="rId37"/>
    </p:embeddedFont>
    <p:embeddedFont>
      <p:font typeface="Fairwater Script" panose="02000507000000020003" pitchFamily="2" charset="0"/>
      <p:regular r:id="rId38"/>
      <p:bold r:id="rId39"/>
    </p:embeddedFont>
    <p:embeddedFont>
      <p:font typeface="Libre Franklin" pitchFamily="2" charset="0"/>
      <p:regular r:id="rId40"/>
      <p:bold r:id="rId41"/>
      <p:italic r:id="rId42"/>
      <p:boldItalic r:id="rId43"/>
    </p:embeddedFont>
    <p:embeddedFont>
      <p:font typeface="Libre Franklin Medium" pitchFamily="2" charset="0"/>
      <p:regular r:id="rId44"/>
      <p:bold r:id="rId45"/>
      <p:italic r:id="rId46"/>
      <p:boldItalic r:id="rId47"/>
    </p:embeddedFont>
    <p:embeddedFont>
      <p:font typeface="Lucida Handwriting" panose="03010101010101010101" pitchFamily="66" charset="0"/>
      <p:regular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16" dt="2026-09-01T18:08:13.0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8.xml" Id="rId13" /><Relationship Type="http://schemas.openxmlformats.org/officeDocument/2006/relationships/slide" Target="slides/slide13.xml" Id="rId18" /><Relationship Type="http://schemas.openxmlformats.org/officeDocument/2006/relationships/font" Target="fonts/font1.fntdata" Id="rId26" /><Relationship Type="http://schemas.openxmlformats.org/officeDocument/2006/relationships/font" Target="fonts/font14.fntdata" Id="rId39" /><Relationship Type="http://schemas.openxmlformats.org/officeDocument/2006/relationships/slide" Target="slides/slide16.xml" Id="rId21" /><Relationship Type="http://schemas.openxmlformats.org/officeDocument/2006/relationships/font" Target="fonts/font9.fntdata" Id="rId34" /><Relationship Type="http://schemas.openxmlformats.org/officeDocument/2006/relationships/font" Target="fonts/font17.fntdata" Id="rId42" /><Relationship Type="http://schemas.openxmlformats.org/officeDocument/2006/relationships/font" Target="fonts/font22.fntdata" Id="rId47" /><Relationship Type="http://schemas.openxmlformats.org/officeDocument/2006/relationships/viewProps" Target="viewProps.xml" Id="rId50" /><Relationship Type="http://schemas.openxmlformats.org/officeDocument/2006/relationships/slide" Target="slides/slide2.xml" Id="rId7" /><Relationship Type="http://schemas.openxmlformats.org/officeDocument/2006/relationships/customXml" Target="../customXml/item2.xml" Id="rId2" /><Relationship Type="http://schemas.openxmlformats.org/officeDocument/2006/relationships/slide" Target="slides/slide11.xml" Id="rId16" /><Relationship Type="http://schemas.openxmlformats.org/officeDocument/2006/relationships/font" Target="fonts/font4.fntdata" Id="rId29" /><Relationship Type="http://schemas.openxmlformats.org/officeDocument/2006/relationships/slide" Target="slides/slide6.xml" Id="rId11" /><Relationship Type="http://schemas.openxmlformats.org/officeDocument/2006/relationships/slide" Target="slides/slide19.xml" Id="rId24" /><Relationship Type="http://schemas.openxmlformats.org/officeDocument/2006/relationships/font" Target="fonts/font7.fntdata" Id="rId32" /><Relationship Type="http://schemas.openxmlformats.org/officeDocument/2006/relationships/font" Target="fonts/font12.fntdata" Id="rId37" /><Relationship Type="http://schemas.openxmlformats.org/officeDocument/2006/relationships/font" Target="fonts/font15.fntdata" Id="rId40" /><Relationship Type="http://schemas.openxmlformats.org/officeDocument/2006/relationships/font" Target="fonts/font20.fntdata" Id="rId45" /><Relationship Type="http://schemas.openxmlformats.org/officeDocument/2006/relationships/slideMaster" Target="slideMasters/slideMaster2.xml" Id="rId5" /><Relationship Type="http://schemas.openxmlformats.org/officeDocument/2006/relationships/slide" Target="slides/slide5.xml" Id="rId10" /><Relationship Type="http://schemas.openxmlformats.org/officeDocument/2006/relationships/slide" Target="slides/slide14.xml" Id="rId19" /><Relationship Type="http://schemas.openxmlformats.org/officeDocument/2006/relationships/font" Target="fonts/font6.fntdata" Id="rId31" /><Relationship Type="http://schemas.openxmlformats.org/officeDocument/2006/relationships/font" Target="fonts/font19.fntdata" Id="rId44" /><Relationship Type="http://schemas.openxmlformats.org/officeDocument/2006/relationships/tableStyles" Target="tableStyles.xml" Id="rId52" /><Relationship Type="http://schemas.openxmlformats.org/officeDocument/2006/relationships/slideMaster" Target="slideMasters/slideMaster1.xml" Id="rId4" /><Relationship Type="http://schemas.openxmlformats.org/officeDocument/2006/relationships/slide" Target="slides/slide4.xml" Id="rId9" /><Relationship Type="http://schemas.openxmlformats.org/officeDocument/2006/relationships/slide" Target="slides/slide9.xml" Id="rId14" /><Relationship Type="http://schemas.openxmlformats.org/officeDocument/2006/relationships/slide" Target="slides/slide17.xml" Id="rId22" /><Relationship Type="http://schemas.openxmlformats.org/officeDocument/2006/relationships/font" Target="fonts/font2.fntdata" Id="rId27" /><Relationship Type="http://schemas.openxmlformats.org/officeDocument/2006/relationships/font" Target="fonts/font5.fntdata" Id="rId30" /><Relationship Type="http://schemas.openxmlformats.org/officeDocument/2006/relationships/font" Target="fonts/font10.fntdata" Id="rId35" /><Relationship Type="http://schemas.openxmlformats.org/officeDocument/2006/relationships/font" Target="fonts/font18.fntdata" Id="rId43" /><Relationship Type="http://schemas.openxmlformats.org/officeDocument/2006/relationships/font" Target="fonts/font23.fntdata" Id="rId48" /><Relationship Type="http://schemas.openxmlformats.org/officeDocument/2006/relationships/slide" Target="slides/slide3.xml" Id="rId8" /><Relationship Type="http://schemas.openxmlformats.org/officeDocument/2006/relationships/theme" Target="theme/theme1.xml" Id="rId51" /><Relationship Type="http://schemas.openxmlformats.org/officeDocument/2006/relationships/customXml" Target="../customXml/item3.xml" Id="rId3" /><Relationship Type="http://schemas.openxmlformats.org/officeDocument/2006/relationships/slide" Target="slides/slide7.xml" Id="rId12" /><Relationship Type="http://schemas.openxmlformats.org/officeDocument/2006/relationships/slide" Target="slides/slide12.xml" Id="rId17" /><Relationship Type="http://schemas.openxmlformats.org/officeDocument/2006/relationships/notesMaster" Target="notesMasters/notesMaster1.xml" Id="rId25" /><Relationship Type="http://schemas.openxmlformats.org/officeDocument/2006/relationships/font" Target="fonts/font8.fntdata" Id="rId33" /><Relationship Type="http://schemas.openxmlformats.org/officeDocument/2006/relationships/font" Target="fonts/font13.fntdata" Id="rId38" /><Relationship Type="http://schemas.openxmlformats.org/officeDocument/2006/relationships/font" Target="fonts/font21.fntdata" Id="rId46" /><Relationship Type="http://schemas.openxmlformats.org/officeDocument/2006/relationships/slide" Target="slides/slide15.xml" Id="rId20" /><Relationship Type="http://schemas.openxmlformats.org/officeDocument/2006/relationships/font" Target="fonts/font16.fntdata" Id="rId41" /><Relationship Type="http://schemas.microsoft.com/office/2015/10/relationships/revisionInfo" Target="revisionInfo.xml" Id="rId54" /><Relationship Type="http://schemas.openxmlformats.org/officeDocument/2006/relationships/customXml" Target="../customXml/item1.xml" Id="rId1" /><Relationship Type="http://schemas.openxmlformats.org/officeDocument/2006/relationships/slide" Target="slides/slide1.xml" Id="rId6" /><Relationship Type="http://schemas.openxmlformats.org/officeDocument/2006/relationships/slide" Target="slides/slide10.xml" Id="rId15" /><Relationship Type="http://schemas.openxmlformats.org/officeDocument/2006/relationships/slide" Target="slides/slide18.xml" Id="rId23" /><Relationship Type="http://schemas.openxmlformats.org/officeDocument/2006/relationships/font" Target="fonts/font3.fntdata" Id="rId28" /><Relationship Type="http://schemas.openxmlformats.org/officeDocument/2006/relationships/font" Target="fonts/font11.fntdata" Id="rId36" /><Relationship Type="http://schemas.openxmlformats.org/officeDocument/2006/relationships/presProps" Target="presProps.xml" Id="rId49"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061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67619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634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1110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spcBef>
                <a:spcPts val="300"/>
              </a:spcBef>
              <a:spcAft>
                <a:spcPts val="0"/>
              </a:spcAft>
              <a:buSzPts val="1600"/>
              <a:buNone/>
              <a:defRPr>
                <a:solidFill>
                  <a:srgbClr val="888888"/>
                </a:solidFill>
              </a:defRPr>
            </a:lvl2pPr>
            <a:lvl3pPr lvl="2" algn="ctr">
              <a:spcBef>
                <a:spcPts val="300"/>
              </a:spcBef>
              <a:spcAft>
                <a:spcPts val="0"/>
              </a:spcAft>
              <a:buSzPts val="1600"/>
              <a:buNone/>
              <a:defRPr>
                <a:solidFill>
                  <a:srgbClr val="888888"/>
                </a:solidFill>
              </a:defRPr>
            </a:lvl3pPr>
            <a:lvl4pPr lvl="3" algn="ctr">
              <a:spcBef>
                <a:spcPts val="300"/>
              </a:spcBef>
              <a:spcAft>
                <a:spcPts val="0"/>
              </a:spcAft>
              <a:buSzPts val="1600"/>
              <a:buNone/>
              <a:defRPr>
                <a:solidFill>
                  <a:srgbClr val="888888"/>
                </a:solidFill>
              </a:defRPr>
            </a:lvl4pPr>
            <a:lvl5pPr lvl="4" algn="ctr">
              <a:spcBef>
                <a:spcPts val="300"/>
              </a:spcBef>
              <a:spcAft>
                <a:spcPts val="0"/>
              </a:spcAft>
              <a:buSzPts val="1600"/>
              <a:buNone/>
              <a:defRPr>
                <a:solidFill>
                  <a:srgbClr val="888888"/>
                </a:solidFill>
              </a:defRPr>
            </a:lvl5pPr>
            <a:lvl6pPr lvl="5" algn="ctr">
              <a:spcBef>
                <a:spcPts val="300"/>
              </a:spcBef>
              <a:spcAft>
                <a:spcPts val="0"/>
              </a:spcAft>
              <a:buSzPts val="1400"/>
              <a:buNone/>
              <a:defRPr>
                <a:solidFill>
                  <a:srgbClr val="888888"/>
                </a:solidFill>
              </a:defRPr>
            </a:lvl6pPr>
            <a:lvl7pPr lvl="6" algn="ctr">
              <a:spcBef>
                <a:spcPts val="300"/>
              </a:spcBef>
              <a:spcAft>
                <a:spcPts val="0"/>
              </a:spcAft>
              <a:buSzPts val="1400"/>
              <a:buNone/>
              <a:defRPr>
                <a:solidFill>
                  <a:srgbClr val="888888"/>
                </a:solidFill>
              </a:defRPr>
            </a:lvl7pPr>
            <a:lvl8pPr lvl="7" algn="ctr">
              <a:spcBef>
                <a:spcPts val="300"/>
              </a:spcBef>
              <a:spcAft>
                <a:spcPts val="0"/>
              </a:spcAft>
              <a:buSzPts val="1400"/>
              <a:buNone/>
              <a:defRPr>
                <a:solidFill>
                  <a:srgbClr val="888888"/>
                </a:solidFill>
              </a:defRPr>
            </a:lvl8pPr>
            <a:lvl9pPr lvl="8" algn="ctr">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rot="5400000">
            <a:off x="5318919" y="1585120"/>
            <a:ext cx="4678362" cy="2057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body" idx="1"/>
          </p:nvPr>
        </p:nvSpPr>
        <p:spPr>
          <a:xfrm rot="5400000">
            <a:off x="1127919" y="-396080"/>
            <a:ext cx="4678362" cy="601980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6" name="Google Shape;36;p5"/>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6"/>
          <p:cNvSpPr txBox="1">
            <a:spLocks noGrp="1"/>
          </p:cNvSpPr>
          <p:nvPr>
            <p:ph type="body" idx="1"/>
          </p:nvPr>
        </p:nvSpPr>
        <p:spPr>
          <a:xfrm rot="5400000">
            <a:off x="2793207" y="-870744"/>
            <a:ext cx="3579812" cy="7521575"/>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42" name="Google Shape;42;p6"/>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7"/>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microsoft.com/office/2007/relationships/hdphoto" Target="../media/hdphoto4.wdp"/></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21.png"/><Relationship Id="rId4" Type="http://schemas.microsoft.com/office/2007/relationships/hdphoto" Target="../media/hdphoto5.wdp"/></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microsoft.com/office/2007/relationships/hdphoto" Target="../media/hdphoto8.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microsoft.com/office/2007/relationships/hdphoto" Target="../media/hdphoto7.wdp"/></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microsoft.com/office/2007/relationships/hdphoto" Target="../media/hdphoto8.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microsoft.com/office/2007/relationships/hdphoto" Target="../media/hdphoto7.wdp"/></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microsoft.com/office/2007/relationships/hdphoto" Target="../media/hdphoto10.wdp"/><Relationship Id="rId5" Type="http://schemas.openxmlformats.org/officeDocument/2006/relationships/image" Target="../media/image34.png"/><Relationship Id="rId4" Type="http://schemas.microsoft.com/office/2007/relationships/hdphoto" Target="../media/hdphoto9.wdp"/></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a:off x="3188066" y="4660411"/>
            <a:ext cx="5648325" cy="1612900"/>
          </a:xfrm>
          <a:prstGeom prst="rect">
            <a:avLst/>
          </a:prstGeom>
          <a:noFill/>
          <a:ln>
            <a:noFill/>
          </a:ln>
        </p:spPr>
        <p:txBody>
          <a:bodyPr spcFirstLastPara="1" wrap="square" lIns="91425" tIns="45700" rIns="91425" bIns="9125" anchor="b" anchorCtr="0">
            <a:normAutofit fontScale="90000"/>
          </a:bodyPr>
          <a:lstStyle/>
          <a:p>
            <a:pPr algn="ctr">
              <a:buClr>
                <a:schemeClr val="dk1"/>
              </a:buClr>
              <a:buSzPct val="100000"/>
            </a:pPr>
            <a:br>
              <a:rPr lang="en-US" sz="3600" b="0" i="0" u="none">
                <a:latin typeface="Libre Franklin Medium"/>
                <a:ea typeface="Libre Franklin Medium"/>
                <a:cs typeface="Libre Franklin Medium"/>
              </a:rPr>
            </a:br>
            <a:r>
              <a:rPr lang="en-US" sz="3600" b="0" i="0" u="none">
                <a:latin typeface="Century Gothic"/>
                <a:sym typeface="Libre Franklin Medium"/>
              </a:rPr>
              <a:t>WELCOME TO RECEPTION</a:t>
            </a:r>
            <a:r>
              <a:rPr lang="en-US" sz="3600">
                <a:latin typeface="Century Gothic"/>
              </a:rPr>
              <a:t> </a:t>
            </a:r>
            <a:r>
              <a:rPr lang="en-US" sz="3600" b="0" i="0" u="none">
                <a:latin typeface="Century Gothic"/>
                <a:sym typeface="Libre Franklin Medium"/>
              </a:rPr>
              <a:t> </a:t>
            </a:r>
            <a:br>
              <a:rPr lang="en-US" sz="3600" b="0" i="0" u="none">
                <a:latin typeface="Century Gothic" panose="020B0502020202020204" pitchFamily="34" charset="0"/>
              </a:rPr>
            </a:br>
            <a:br>
              <a:rPr lang="en-US" sz="3600" b="0" i="0" u="none">
                <a:latin typeface="Century Gothic" panose="020B0502020202020204" pitchFamily="34" charset="0"/>
              </a:rPr>
            </a:br>
            <a:r>
              <a:rPr lang="en-US" sz="5300" b="1">
                <a:latin typeface="Century Gothic"/>
              </a:rPr>
              <a:t>OAK CLASS</a:t>
            </a:r>
            <a:endParaRPr lang="en-US" sz="3600"/>
          </a:p>
        </p:txBody>
      </p:sp>
      <p:pic>
        <p:nvPicPr>
          <p:cNvPr id="1026" name="Picture 2" descr="Cartoon Fox Poses - Openclipart">
            <a:extLst>
              <a:ext uri="{FF2B5EF4-FFF2-40B4-BE49-F238E27FC236}">
                <a16:creationId xmlns:a16="http://schemas.microsoft.com/office/drawing/2014/main" id="{9F458E8C-2242-4C7E-9566-F6E6033A89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5444197" cy="16546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642D0DE-C380-48CF-86CB-D2320750D9E0}"/>
              </a:ext>
            </a:extLst>
          </p:cNvPr>
          <p:cNvPicPr>
            <a:picLocks noChangeAspect="1"/>
          </p:cNvPicPr>
          <p:nvPr/>
        </p:nvPicPr>
        <p:blipFill rotWithShape="1">
          <a:blip r:embed="rId4"/>
          <a:srcRect l="36308" t="26726" r="36615" b="23712"/>
          <a:stretch/>
        </p:blipFill>
        <p:spPr>
          <a:xfrm>
            <a:off x="1416861" y="1977763"/>
            <a:ext cx="1859739" cy="1913827"/>
          </a:xfrm>
          <a:prstGeom prst="rect">
            <a:avLst/>
          </a:prstGeom>
        </p:spPr>
      </p:pic>
      <p:pic>
        <p:nvPicPr>
          <p:cNvPr id="3" name="Picture 2" descr="Plant an Oak Tree (UK) - Gift a Tree">
            <a:extLst>
              <a:ext uri="{FF2B5EF4-FFF2-40B4-BE49-F238E27FC236}">
                <a16:creationId xmlns:a16="http://schemas.microsoft.com/office/drawing/2014/main" id="{6E57A7DA-5DAF-BEC7-9AD3-4C3AEBD928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228" y="1654608"/>
            <a:ext cx="2682648" cy="26826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miling in a garden&#10;&#10;Description automatically generated">
            <a:extLst>
              <a:ext uri="{FF2B5EF4-FFF2-40B4-BE49-F238E27FC236}">
                <a16:creationId xmlns:a16="http://schemas.microsoft.com/office/drawing/2014/main" id="{8C7A3429-83D3-C99F-C744-ECECE70E8194}"/>
              </a:ext>
            </a:extLst>
          </p:cNvPr>
          <p:cNvPicPr>
            <a:picLocks noChangeAspect="1"/>
          </p:cNvPicPr>
          <p:nvPr/>
        </p:nvPicPr>
        <p:blipFill rotWithShape="1">
          <a:blip r:embed="rId2"/>
          <a:srcRect l="16262" r="15534"/>
          <a:stretch/>
        </p:blipFill>
        <p:spPr>
          <a:xfrm>
            <a:off x="195943" y="1175657"/>
            <a:ext cx="1721369" cy="1961710"/>
          </a:xfrm>
          <a:prstGeom prst="rect">
            <a:avLst/>
          </a:prstGeom>
        </p:spPr>
      </p:pic>
      <p:sp>
        <p:nvSpPr>
          <p:cNvPr id="7" name="TextBox 6">
            <a:extLst>
              <a:ext uri="{FF2B5EF4-FFF2-40B4-BE49-F238E27FC236}">
                <a16:creationId xmlns:a16="http://schemas.microsoft.com/office/drawing/2014/main" id="{8A1D4E47-54F1-4422-8EBD-4A36FBC9ECE5}"/>
              </a:ext>
            </a:extLst>
          </p:cNvPr>
          <p:cNvSpPr txBox="1"/>
          <p:nvPr/>
        </p:nvSpPr>
        <p:spPr>
          <a:xfrm>
            <a:off x="199460" y="3267949"/>
            <a:ext cx="1717853" cy="1323439"/>
          </a:xfrm>
          <a:prstGeom prst="rect">
            <a:avLst/>
          </a:prstGeom>
          <a:noFill/>
        </p:spPr>
        <p:txBody>
          <a:bodyPr wrap="square" lIns="91440" tIns="45720" rIns="91440" bIns="45720" rtlCol="0" anchor="t">
            <a:spAutoFit/>
          </a:bodyPr>
          <a:lstStyle/>
          <a:p>
            <a:r>
              <a:rPr lang="en-GB" sz="2000" dirty="0">
                <a:solidFill>
                  <a:schemeClr val="tx1"/>
                </a:solidFill>
                <a:latin typeface="Cambria"/>
                <a:ea typeface="Cambria"/>
              </a:rPr>
              <a:t>Mrs Fern</a:t>
            </a:r>
          </a:p>
          <a:p>
            <a:r>
              <a:rPr lang="en-GB" sz="2000" dirty="0">
                <a:solidFill>
                  <a:schemeClr val="tx1"/>
                </a:solidFill>
                <a:latin typeface="Cambria"/>
                <a:ea typeface="Cambria"/>
              </a:rPr>
              <a:t>EYFS Lead and YR Teacher</a:t>
            </a:r>
          </a:p>
        </p:txBody>
      </p:sp>
      <p:sp>
        <p:nvSpPr>
          <p:cNvPr id="8" name="TextBox 7">
            <a:extLst>
              <a:ext uri="{FF2B5EF4-FFF2-40B4-BE49-F238E27FC236}">
                <a16:creationId xmlns:a16="http://schemas.microsoft.com/office/drawing/2014/main" id="{65362C0A-EF5C-F76C-C9CF-2F947AFCCB66}"/>
              </a:ext>
            </a:extLst>
          </p:cNvPr>
          <p:cNvSpPr txBox="1"/>
          <p:nvPr/>
        </p:nvSpPr>
        <p:spPr>
          <a:xfrm>
            <a:off x="5938942" y="3491469"/>
            <a:ext cx="2322224" cy="1015663"/>
          </a:xfrm>
          <a:prstGeom prst="rect">
            <a:avLst/>
          </a:prstGeom>
          <a:noFill/>
        </p:spPr>
        <p:txBody>
          <a:bodyPr wrap="square" lIns="91440" tIns="45720" rIns="91440" bIns="45720" rtlCol="0" anchor="t">
            <a:spAutoFit/>
          </a:bodyPr>
          <a:lstStyle/>
          <a:p>
            <a:r>
              <a:rPr lang="en-GB" sz="2000" dirty="0">
                <a:latin typeface="Cambria"/>
                <a:ea typeface="Cambria"/>
              </a:rPr>
              <a:t>Miss Isaacs</a:t>
            </a:r>
          </a:p>
          <a:p>
            <a:r>
              <a:rPr lang="en-GB" sz="2000" dirty="0">
                <a:latin typeface="Cambria"/>
                <a:ea typeface="Cambria"/>
              </a:rPr>
              <a:t>TA-(Mon, Tues, Wed)</a:t>
            </a:r>
          </a:p>
        </p:txBody>
      </p:sp>
      <p:sp>
        <p:nvSpPr>
          <p:cNvPr id="9" name="TextBox 8">
            <a:extLst>
              <a:ext uri="{FF2B5EF4-FFF2-40B4-BE49-F238E27FC236}">
                <a16:creationId xmlns:a16="http://schemas.microsoft.com/office/drawing/2014/main" id="{F8FA5A41-48D6-2F34-0660-D31ED46EBF23}"/>
              </a:ext>
            </a:extLst>
          </p:cNvPr>
          <p:cNvSpPr txBox="1"/>
          <p:nvPr/>
        </p:nvSpPr>
        <p:spPr>
          <a:xfrm>
            <a:off x="2206761" y="3266396"/>
            <a:ext cx="1958547" cy="1323439"/>
          </a:xfrm>
          <a:prstGeom prst="rect">
            <a:avLst/>
          </a:prstGeom>
          <a:noFill/>
          <a:ln>
            <a:noFill/>
          </a:ln>
        </p:spPr>
        <p:txBody>
          <a:bodyPr wrap="square" lIns="91440" tIns="45720" rIns="91440" bIns="45720" rtlCol="0" anchor="t">
            <a:spAutoFit/>
          </a:bodyPr>
          <a:lstStyle/>
          <a:p>
            <a:r>
              <a:rPr lang="en-GB" sz="2000" b="0" i="0" dirty="0">
                <a:solidFill>
                  <a:schemeClr val="tx1"/>
                </a:solidFill>
                <a:effectLst/>
                <a:latin typeface="Cambria"/>
                <a:ea typeface="Cambria"/>
              </a:rPr>
              <a:t>Mrs</a:t>
            </a:r>
            <a:r>
              <a:rPr lang="en-GB" sz="2000" dirty="0">
                <a:solidFill>
                  <a:schemeClr val="tx1"/>
                </a:solidFill>
                <a:latin typeface="Cambria"/>
                <a:ea typeface="Cambria"/>
              </a:rPr>
              <a:t> </a:t>
            </a:r>
            <a:r>
              <a:rPr lang="en-GB" sz="2000" dirty="0" err="1">
                <a:solidFill>
                  <a:schemeClr val="tx1"/>
                </a:solidFill>
                <a:latin typeface="Cambria"/>
                <a:ea typeface="Cambria"/>
              </a:rPr>
              <a:t>Waddup</a:t>
            </a:r>
            <a:endParaRPr lang="en-US" sz="2000">
              <a:solidFill>
                <a:schemeClr val="tx1"/>
              </a:solidFill>
              <a:latin typeface="Cambria"/>
              <a:ea typeface="Cambria"/>
            </a:endParaRPr>
          </a:p>
          <a:p>
            <a:r>
              <a:rPr lang="en-GB" sz="2000" dirty="0">
                <a:solidFill>
                  <a:schemeClr val="tx1"/>
                </a:solidFill>
                <a:latin typeface="Cambria"/>
                <a:ea typeface="Cambria"/>
              </a:rPr>
              <a:t>Teacher-(Wednesday, Thurs, Fri)</a:t>
            </a:r>
          </a:p>
        </p:txBody>
      </p:sp>
      <p:sp>
        <p:nvSpPr>
          <p:cNvPr id="10" name="TextBox 9">
            <a:extLst>
              <a:ext uri="{FF2B5EF4-FFF2-40B4-BE49-F238E27FC236}">
                <a16:creationId xmlns:a16="http://schemas.microsoft.com/office/drawing/2014/main" id="{E0055565-D28A-D568-D3EC-28E5002EA175}"/>
              </a:ext>
            </a:extLst>
          </p:cNvPr>
          <p:cNvSpPr txBox="1"/>
          <p:nvPr/>
        </p:nvSpPr>
        <p:spPr>
          <a:xfrm>
            <a:off x="740229" y="468086"/>
            <a:ext cx="6847114" cy="707886"/>
          </a:xfrm>
          <a:prstGeom prst="rect">
            <a:avLst/>
          </a:prstGeom>
          <a:noFill/>
        </p:spPr>
        <p:txBody>
          <a:bodyPr wrap="square" rtlCol="0">
            <a:spAutoFit/>
          </a:bodyPr>
          <a:lstStyle/>
          <a:p>
            <a:pPr algn="ctr"/>
            <a:r>
              <a:rPr lang="en-GB" sz="4000">
                <a:latin typeface="Fairwater Script" panose="02000507000000020003" pitchFamily="2" charset="0"/>
              </a:rPr>
              <a:t>Meet the Oak Class Team</a:t>
            </a:r>
          </a:p>
        </p:txBody>
      </p:sp>
      <p:sp>
        <p:nvSpPr>
          <p:cNvPr id="2" name="TextBox 1">
            <a:extLst>
              <a:ext uri="{FF2B5EF4-FFF2-40B4-BE49-F238E27FC236}">
                <a16:creationId xmlns:a16="http://schemas.microsoft.com/office/drawing/2014/main" id="{1A8AA63C-C262-012E-B997-35E7661A1A0A}"/>
              </a:ext>
            </a:extLst>
          </p:cNvPr>
          <p:cNvSpPr txBox="1"/>
          <p:nvPr/>
        </p:nvSpPr>
        <p:spPr>
          <a:xfrm>
            <a:off x="3830320" y="3418840"/>
            <a:ext cx="211328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000" baseline="0" dirty="0">
                <a:latin typeface="Cambria"/>
                <a:ea typeface="Cambria"/>
                <a:cs typeface="Calibri"/>
              </a:rPr>
              <a:t>Miss </a:t>
            </a:r>
            <a:r>
              <a:rPr lang="en-GB" sz="2000" dirty="0">
                <a:latin typeface="Cambria"/>
                <a:ea typeface="Cambria"/>
                <a:cs typeface="Calibri"/>
              </a:rPr>
              <a:t>Brown</a:t>
            </a:r>
            <a:endParaRPr lang="en-US" sz="2000">
              <a:latin typeface="Cambria"/>
              <a:ea typeface="Cambria"/>
              <a:cs typeface="Calibri"/>
            </a:endParaRPr>
          </a:p>
          <a:p>
            <a:r>
              <a:rPr lang="en-GB" sz="2000" baseline="0" dirty="0">
                <a:latin typeface="Cambria"/>
                <a:ea typeface="Cambria"/>
                <a:cs typeface="Calibri"/>
              </a:rPr>
              <a:t>TA-(</a:t>
            </a:r>
            <a:r>
              <a:rPr lang="en-GB" sz="2000" dirty="0">
                <a:latin typeface="Cambria"/>
                <a:ea typeface="Cambria"/>
                <a:cs typeface="Calibri"/>
              </a:rPr>
              <a:t>all week</a:t>
            </a:r>
            <a:r>
              <a:rPr lang="en-GB" sz="2000" baseline="0" dirty="0">
                <a:latin typeface="Cambria"/>
                <a:ea typeface="Cambria"/>
                <a:cs typeface="Calibri"/>
              </a:rPr>
              <a:t>)</a:t>
            </a:r>
            <a:r>
              <a:rPr lang="en-US" sz="2000" dirty="0">
                <a:latin typeface="Cambria"/>
                <a:ea typeface="Cambria"/>
                <a:cs typeface="Calibri"/>
              </a:rPr>
              <a:t>​</a:t>
            </a:r>
          </a:p>
          <a:p>
            <a:pPr algn="ctr"/>
            <a:endParaRPr lang="en-US"/>
          </a:p>
        </p:txBody>
      </p:sp>
      <p:pic>
        <p:nvPicPr>
          <p:cNvPr id="5" name="Picture 4">
            <a:extLst>
              <a:ext uri="{FF2B5EF4-FFF2-40B4-BE49-F238E27FC236}">
                <a16:creationId xmlns:a16="http://schemas.microsoft.com/office/drawing/2014/main" id="{1DD14CFF-2746-EEE1-EA48-1BDDBD74B9A7}"/>
              </a:ext>
            </a:extLst>
          </p:cNvPr>
          <p:cNvPicPr>
            <a:picLocks noChangeAspect="1"/>
          </p:cNvPicPr>
          <p:nvPr/>
        </p:nvPicPr>
        <p:blipFill>
          <a:blip r:embed="rId3"/>
          <a:srcRect l="7527" r="15008" b="1757"/>
          <a:stretch>
            <a:fillRect/>
          </a:stretch>
        </p:blipFill>
        <p:spPr>
          <a:xfrm>
            <a:off x="5920436" y="1301598"/>
            <a:ext cx="1722321" cy="2118039"/>
          </a:xfrm>
          <a:prstGeom prst="rect">
            <a:avLst/>
          </a:prstGeom>
        </p:spPr>
      </p:pic>
    </p:spTree>
    <p:extLst>
      <p:ext uri="{BB962C8B-B14F-4D97-AF65-F5344CB8AC3E}">
        <p14:creationId xmlns:p14="http://schemas.microsoft.com/office/powerpoint/2010/main" val="3211191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AF2E68-0E1B-6AA4-434D-5671789A50C8}"/>
              </a:ext>
            </a:extLst>
          </p:cNvPr>
          <p:cNvSpPr txBox="1"/>
          <p:nvPr/>
        </p:nvSpPr>
        <p:spPr>
          <a:xfrm>
            <a:off x="1001486" y="576943"/>
            <a:ext cx="2547257" cy="523220"/>
          </a:xfrm>
          <a:prstGeom prst="rect">
            <a:avLst/>
          </a:prstGeom>
          <a:noFill/>
        </p:spPr>
        <p:txBody>
          <a:bodyPr wrap="square" rtlCol="0">
            <a:spAutoFit/>
          </a:bodyPr>
          <a:lstStyle/>
          <a:p>
            <a:r>
              <a:rPr lang="en-US" sz="2800" b="1">
                <a:latin typeface="Century Gothic" panose="020B0502020202020204" pitchFamily="34" charset="0"/>
                <a:ea typeface="Arimo" panose="020B0604020202020204" charset="0"/>
                <a:cs typeface="Arimo" panose="020B0604020202020204" charset="0"/>
              </a:rPr>
              <a:t>Attendance</a:t>
            </a:r>
            <a:endParaRPr lang="en-GB" sz="2800">
              <a:latin typeface="Century Gothic" panose="020B0502020202020204" pitchFamily="34" charset="0"/>
            </a:endParaRPr>
          </a:p>
        </p:txBody>
      </p:sp>
      <p:sp>
        <p:nvSpPr>
          <p:cNvPr id="3" name="TextBox 2">
            <a:extLst>
              <a:ext uri="{FF2B5EF4-FFF2-40B4-BE49-F238E27FC236}">
                <a16:creationId xmlns:a16="http://schemas.microsoft.com/office/drawing/2014/main" id="{BF608659-B12C-92CF-D34A-58A0B24AAE05}"/>
              </a:ext>
            </a:extLst>
          </p:cNvPr>
          <p:cNvSpPr txBox="1"/>
          <p:nvPr/>
        </p:nvSpPr>
        <p:spPr>
          <a:xfrm>
            <a:off x="838200" y="1230086"/>
            <a:ext cx="7685314" cy="3477875"/>
          </a:xfrm>
          <a:prstGeom prst="rect">
            <a:avLst/>
          </a:prstGeom>
          <a:noFill/>
        </p:spPr>
        <p:txBody>
          <a:bodyPr wrap="square" rtlCol="0">
            <a:spAutoFit/>
          </a:bodyPr>
          <a:lstStyle/>
          <a:p>
            <a:pPr indent="0">
              <a:spcBef>
                <a:spcPts val="0"/>
              </a:spcBef>
            </a:pPr>
            <a:r>
              <a:rPr lang="en-US" sz="2000" b="0">
                <a:latin typeface="Century Gothic" panose="020B0502020202020204" pitchFamily="34" charset="0"/>
                <a:ea typeface="Arimo" panose="020B0604020202020204" charset="0"/>
                <a:cs typeface="Arimo" panose="020B0604020202020204" charset="0"/>
              </a:rPr>
              <a:t>Regular school attendance is essential if children are to achieve their full potential. </a:t>
            </a:r>
          </a:p>
          <a:p>
            <a:pPr indent="0"/>
            <a:r>
              <a:rPr lang="en-US" sz="2000" b="0">
                <a:latin typeface="Century Gothic" panose="020B0502020202020204" pitchFamily="34" charset="0"/>
                <a:ea typeface="Arimo" panose="020B0604020202020204" charset="0"/>
                <a:cs typeface="Arimo" panose="020B0604020202020204" charset="0"/>
              </a:rPr>
              <a:t>We believe that regular school attendance is the key to enabling children to </a:t>
            </a:r>
            <a:r>
              <a:rPr lang="en-US" sz="2000" b="0" err="1">
                <a:latin typeface="Century Gothic" panose="020B0502020202020204" pitchFamily="34" charset="0"/>
                <a:ea typeface="Arimo" panose="020B0604020202020204" charset="0"/>
                <a:cs typeface="Arimo" panose="020B0604020202020204" charset="0"/>
              </a:rPr>
              <a:t>maximise</a:t>
            </a:r>
            <a:r>
              <a:rPr lang="en-US" sz="2000" b="0">
                <a:latin typeface="Century Gothic" panose="020B0502020202020204" pitchFamily="34" charset="0"/>
                <a:ea typeface="Arimo" panose="020B0604020202020204" charset="0"/>
                <a:cs typeface="Arimo" panose="020B0604020202020204" charset="0"/>
              </a:rPr>
              <a:t> the educational opportunities available to them and become emotionally resilient, confident and competent adults who are able to </a:t>
            </a:r>
            <a:r>
              <a:rPr lang="en-US" sz="2000" b="0" err="1">
                <a:latin typeface="Century Gothic" panose="020B0502020202020204" pitchFamily="34" charset="0"/>
                <a:ea typeface="Arimo" panose="020B0604020202020204" charset="0"/>
                <a:cs typeface="Arimo" panose="020B0604020202020204" charset="0"/>
              </a:rPr>
              <a:t>realise</a:t>
            </a:r>
            <a:r>
              <a:rPr lang="en-US" sz="2000" b="0">
                <a:latin typeface="Century Gothic" panose="020B0502020202020204" pitchFamily="34" charset="0"/>
                <a:ea typeface="Arimo" panose="020B0604020202020204" charset="0"/>
                <a:cs typeface="Arimo" panose="020B0604020202020204" charset="0"/>
              </a:rPr>
              <a:t> their full potential and make a positive contribution to their community. </a:t>
            </a:r>
          </a:p>
          <a:p>
            <a:pPr indent="0"/>
            <a:r>
              <a:rPr lang="en-US" sz="2000" b="0">
                <a:latin typeface="Century Gothic" panose="020B0502020202020204" pitchFamily="34" charset="0"/>
                <a:ea typeface="Arimo" panose="020B0604020202020204" charset="0"/>
                <a:cs typeface="Arimo" panose="020B0604020202020204" charset="0"/>
              </a:rPr>
              <a:t>As a school, we class 96% or above attendance as good attendance.  Attendance is monitored regularly, and support is available as needed.</a:t>
            </a:r>
            <a:endParaRPr lang="en-GB" sz="2000" b="0">
              <a:latin typeface="Century Gothic" panose="020B0502020202020204" pitchFamily="34" charset="0"/>
              <a:ea typeface="Arimo" panose="020B0604020202020204" charset="0"/>
              <a:cs typeface="Arimo" panose="020B0604020202020204" charset="0"/>
            </a:endParaRPr>
          </a:p>
        </p:txBody>
      </p:sp>
      <p:pic>
        <p:nvPicPr>
          <p:cNvPr id="8" name="Picture 7">
            <a:extLst>
              <a:ext uri="{FF2B5EF4-FFF2-40B4-BE49-F238E27FC236}">
                <a16:creationId xmlns:a16="http://schemas.microsoft.com/office/drawing/2014/main" id="{F4DE33FE-6D58-2EC8-EE8C-DF77753C39C5}"/>
              </a:ext>
            </a:extLst>
          </p:cNvPr>
          <p:cNvPicPr>
            <a:picLocks noChangeAspect="1"/>
          </p:cNvPicPr>
          <p:nvPr/>
        </p:nvPicPr>
        <p:blipFill>
          <a:blip r:embed="rId2"/>
          <a:srcRect l="4661" t="5282" r="3704"/>
          <a:stretch/>
        </p:blipFill>
        <p:spPr>
          <a:xfrm>
            <a:off x="5856515" y="4517570"/>
            <a:ext cx="2873828" cy="2223796"/>
          </a:xfrm>
          <a:prstGeom prst="rect">
            <a:avLst/>
          </a:prstGeom>
        </p:spPr>
      </p:pic>
    </p:spTree>
    <p:extLst>
      <p:ext uri="{BB962C8B-B14F-4D97-AF65-F5344CB8AC3E}">
        <p14:creationId xmlns:p14="http://schemas.microsoft.com/office/powerpoint/2010/main" val="744059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1179275" y="365125"/>
            <a:ext cx="7164600"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3600" b="1" i="0" u="sng">
                <a:solidFill>
                  <a:schemeClr val="dk1"/>
                </a:solidFill>
                <a:latin typeface="Century Gothic" panose="020B0502020202020204" pitchFamily="34" charset="0"/>
                <a:ea typeface="Arial"/>
                <a:cs typeface="Arial"/>
                <a:sym typeface="Arial"/>
              </a:rPr>
              <a:t>MORNING REMINDERS  </a:t>
            </a:r>
            <a:endParaRPr sz="3600">
              <a:latin typeface="Century Gothic" panose="020B0502020202020204" pitchFamily="34" charset="0"/>
            </a:endParaRPr>
          </a:p>
        </p:txBody>
      </p:sp>
      <p:sp>
        <p:nvSpPr>
          <p:cNvPr id="86" name="Google Shape;86;p13"/>
          <p:cNvSpPr txBox="1">
            <a:spLocks noGrp="1"/>
          </p:cNvSpPr>
          <p:nvPr>
            <p:ph type="body" idx="1"/>
          </p:nvPr>
        </p:nvSpPr>
        <p:spPr>
          <a:xfrm>
            <a:off x="166896" y="1069145"/>
            <a:ext cx="8177029" cy="3920179"/>
          </a:xfrm>
          <a:prstGeom prst="rect">
            <a:avLst/>
          </a:prstGeom>
          <a:noFill/>
          <a:ln>
            <a:noFill/>
          </a:ln>
        </p:spPr>
        <p:txBody>
          <a:bodyPr spcFirstLastPara="1" wrap="square" lIns="91425" tIns="45700" rIns="91425" bIns="45700" anchor="t" anchorCtr="0">
            <a:noAutofit/>
          </a:bodyPr>
          <a:lstStyle/>
          <a:p>
            <a:pPr marR="0" lvl="0" indent="-457200" rtl="0">
              <a:lnSpc>
                <a:spcPct val="100000"/>
              </a:lnSpc>
              <a:spcBef>
                <a:spcPts val="0"/>
              </a:spcBef>
              <a:spcAft>
                <a:spcPts val="0"/>
              </a:spcAft>
              <a:buClr>
                <a:schemeClr val="dk1"/>
              </a:buClr>
              <a:buSzPts val="2800"/>
              <a:buFont typeface="Arial" panose="020B0604020202020204" pitchFamily="34" charset="0"/>
              <a:buChar char="•"/>
            </a:pPr>
            <a:r>
              <a:rPr lang="en-US" sz="2000" b="0" i="0" u="none" strike="noStrike" cap="none" dirty="0">
                <a:latin typeface="Century Gothic"/>
                <a:ea typeface="Arimo"/>
                <a:cs typeface="Arimo"/>
                <a:sym typeface="Arimo"/>
              </a:rPr>
              <a:t>Playground gates </a:t>
            </a:r>
            <a:r>
              <a:rPr lang="en-US" sz="2000" b="0" dirty="0">
                <a:latin typeface="Century Gothic"/>
                <a:ea typeface="Arimo"/>
                <a:cs typeface="Arimo"/>
                <a:sym typeface="Arimo"/>
              </a:rPr>
              <a:t>will be open from 8.45am and </a:t>
            </a:r>
            <a:r>
              <a:rPr lang="en-US" sz="2000" b="0" i="0" u="none" strike="noStrike" cap="none" dirty="0">
                <a:latin typeface="Century Gothic"/>
                <a:ea typeface="Arimo"/>
                <a:cs typeface="Arimo"/>
                <a:sym typeface="Arimo"/>
              </a:rPr>
              <a:t>will be locked promptly at 9am.</a:t>
            </a:r>
          </a:p>
          <a:p>
            <a:pPr marL="0" marR="0" lvl="0" indent="0" rtl="0">
              <a:lnSpc>
                <a:spcPct val="100000"/>
              </a:lnSpc>
              <a:spcBef>
                <a:spcPts val="0"/>
              </a:spcBef>
              <a:spcAft>
                <a:spcPts val="0"/>
              </a:spcAft>
              <a:buClr>
                <a:schemeClr val="dk1"/>
              </a:buClr>
              <a:buSzPts val="2800"/>
            </a:pPr>
            <a:endParaRPr lang="en-US" sz="2000" b="0" i="0" u="none" strike="noStrike" cap="none">
              <a:solidFill>
                <a:schemeClr val="dk1"/>
              </a:solidFill>
              <a:latin typeface="Century Gothic" panose="020B0502020202020204" pitchFamily="34" charset="0"/>
              <a:ea typeface="Arimo"/>
              <a:cs typeface="Arimo"/>
              <a:sym typeface="Arimo"/>
            </a:endParaRPr>
          </a:p>
          <a:p>
            <a:pPr indent="-457200">
              <a:spcBef>
                <a:spcPts val="0"/>
              </a:spcBef>
              <a:buClr>
                <a:schemeClr val="dk1"/>
              </a:buClr>
              <a:buSzPts val="2800"/>
              <a:buFont typeface="Arial" panose="020B0604020202020204" pitchFamily="34" charset="0"/>
              <a:buChar char="•"/>
            </a:pPr>
            <a:r>
              <a:rPr lang="en-US" sz="2000" b="0" i="0" u="none" strike="noStrike" cap="none" dirty="0">
                <a:latin typeface="Century Gothic"/>
                <a:ea typeface="Arimo"/>
                <a:cs typeface="Arimo"/>
                <a:sym typeface="Arimo"/>
              </a:rPr>
              <a:t>If you are arriving after this time you will need to ring the buzzer at </a:t>
            </a:r>
            <a:r>
              <a:rPr lang="en-US" sz="2000" b="0" dirty="0">
                <a:latin typeface="Century Gothic"/>
                <a:ea typeface="Arimo"/>
                <a:cs typeface="Arimo"/>
                <a:sym typeface="Arimo"/>
              </a:rPr>
              <a:t>the school office</a:t>
            </a:r>
            <a:r>
              <a:rPr lang="en-US" sz="2000" b="0" i="0" u="none" strike="noStrike" cap="none" dirty="0">
                <a:latin typeface="Century Gothic"/>
                <a:ea typeface="Arimo"/>
                <a:cs typeface="Arimo"/>
                <a:sym typeface="Arimo"/>
              </a:rPr>
              <a:t>.  </a:t>
            </a:r>
            <a:endParaRPr sz="2000" b="0" i="0" u="none" strike="noStrike" cap="none" dirty="0">
              <a:latin typeface="Century Gothic"/>
              <a:ea typeface="Arimo"/>
              <a:cs typeface="Arimo"/>
              <a:sym typeface="Arimo"/>
            </a:endParaRPr>
          </a:p>
          <a:p>
            <a:pPr marR="0" lvl="0" indent="-457200" rtl="0">
              <a:lnSpc>
                <a:spcPct val="100000"/>
              </a:lnSpc>
              <a:spcBef>
                <a:spcPts val="0"/>
              </a:spcBef>
              <a:spcAft>
                <a:spcPts val="0"/>
              </a:spcAft>
              <a:buClr>
                <a:schemeClr val="dk1"/>
              </a:buClr>
              <a:buSzPts val="2800"/>
              <a:buFont typeface="Arial" panose="020B0604020202020204" pitchFamily="34" charset="0"/>
              <a:buChar char="•"/>
            </a:pPr>
            <a:endParaRPr sz="2000" b="0" i="0" u="none" strike="noStrike" cap="none">
              <a:solidFill>
                <a:schemeClr val="dk1"/>
              </a:solidFill>
              <a:latin typeface="Century Gothic" panose="020B0502020202020204" pitchFamily="34" charset="0"/>
              <a:ea typeface="Arimo"/>
              <a:cs typeface="Arimo"/>
              <a:sym typeface="Arimo"/>
            </a:endParaRPr>
          </a:p>
          <a:p>
            <a:pPr marR="0" lvl="0" indent="-457200" rtl="0">
              <a:lnSpc>
                <a:spcPct val="100000"/>
              </a:lnSpc>
              <a:spcBef>
                <a:spcPts val="0"/>
              </a:spcBef>
              <a:spcAft>
                <a:spcPts val="0"/>
              </a:spcAft>
              <a:buClr>
                <a:schemeClr val="dk1"/>
              </a:buClr>
              <a:buSzPts val="2800"/>
              <a:buFont typeface="Arial" panose="020B0604020202020204" pitchFamily="34" charset="0"/>
              <a:buChar char="•"/>
            </a:pPr>
            <a:r>
              <a:rPr lang="en-US" sz="2000" b="0" dirty="0">
                <a:latin typeface="Century Gothic"/>
                <a:ea typeface="Arimo"/>
                <a:cs typeface="Arimo"/>
                <a:sym typeface="Arimo"/>
              </a:rPr>
              <a:t>To encourage independence, we ask that you leave your child at the Reception cloakroom door.</a:t>
            </a:r>
            <a:endParaRPr lang="en-US" sz="2000" b="0" dirty="0">
              <a:latin typeface="Century Gothic"/>
              <a:ea typeface="Arimo"/>
              <a:cs typeface="Arimo"/>
            </a:endParaRPr>
          </a:p>
          <a:p>
            <a:pPr marR="0" lvl="0" indent="-457200" rtl="0">
              <a:lnSpc>
                <a:spcPct val="100000"/>
              </a:lnSpc>
              <a:spcBef>
                <a:spcPts val="0"/>
              </a:spcBef>
              <a:spcAft>
                <a:spcPts val="0"/>
              </a:spcAft>
              <a:buClr>
                <a:schemeClr val="dk1"/>
              </a:buClr>
              <a:buSzPts val="2800"/>
              <a:buFont typeface="Arial" panose="020B0604020202020204" pitchFamily="34" charset="0"/>
              <a:buChar char="•"/>
            </a:pPr>
            <a:endParaRPr lang="en-US" sz="2000" b="0">
              <a:latin typeface="Century Gothic" panose="020B0502020202020204" pitchFamily="34" charset="0"/>
              <a:ea typeface="Arimo"/>
              <a:cs typeface="Arimo"/>
              <a:sym typeface="Arimo"/>
            </a:endParaRPr>
          </a:p>
          <a:p>
            <a:pPr marR="0" lvl="0" indent="-457200" rtl="0">
              <a:lnSpc>
                <a:spcPct val="100000"/>
              </a:lnSpc>
              <a:spcBef>
                <a:spcPts val="0"/>
              </a:spcBef>
              <a:spcAft>
                <a:spcPts val="0"/>
              </a:spcAft>
              <a:buClr>
                <a:schemeClr val="dk1"/>
              </a:buClr>
              <a:buSzPts val="2800"/>
              <a:buFont typeface="Arial" panose="020B0604020202020204" pitchFamily="34" charset="0"/>
              <a:buChar char="•"/>
            </a:pPr>
            <a:r>
              <a:rPr lang="en-US" sz="2000" b="0" dirty="0">
                <a:latin typeface="Century Gothic"/>
                <a:ea typeface="Arimo"/>
                <a:cs typeface="Arimo"/>
                <a:sym typeface="Arimo"/>
              </a:rPr>
              <a:t>Please ensure book bags, reading record books, water bottles and coats are brought in daily.</a:t>
            </a:r>
            <a:endParaRPr lang="en-US" sz="2000" b="0" dirty="0">
              <a:latin typeface="Century Gothic"/>
              <a:ea typeface="Arimo"/>
              <a:cs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2050" name="Picture 2" descr="File:Small bell.svg - Wikimedia Commons">
            <a:extLst>
              <a:ext uri="{FF2B5EF4-FFF2-40B4-BE49-F238E27FC236}">
                <a16:creationId xmlns:a16="http://schemas.microsoft.com/office/drawing/2014/main" id="{AFF28721-D40E-478B-A128-7BD0823BB6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0645" y="154549"/>
            <a:ext cx="1266459" cy="15197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Alarm Clock Animation High Res.png - Wikimedia Commons">
            <a:extLst>
              <a:ext uri="{FF2B5EF4-FFF2-40B4-BE49-F238E27FC236}">
                <a16:creationId xmlns:a16="http://schemas.microsoft.com/office/drawing/2014/main" id="{1077A324-335E-4E53-B698-5C8F252C0D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1478" y="3685735"/>
            <a:ext cx="1642522" cy="13035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Century Gothic" panose="020B0502020202020204" pitchFamily="34" charset="0"/>
                <a:ea typeface="Arimo"/>
                <a:cs typeface="Arimo"/>
                <a:sym typeface="Arimo"/>
              </a:rPr>
              <a:t>BREAK AND LUNCHTIMES</a:t>
            </a:r>
            <a:endParaRPr>
              <a:latin typeface="Century Gothic" panose="020B0502020202020204" pitchFamily="34" charset="0"/>
            </a:endParaRPr>
          </a:p>
        </p:txBody>
      </p:sp>
      <p:sp>
        <p:nvSpPr>
          <p:cNvPr id="92" name="Google Shape;92;p14"/>
          <p:cNvSpPr txBox="1">
            <a:spLocks noGrp="1"/>
          </p:cNvSpPr>
          <p:nvPr>
            <p:ph type="body" idx="1"/>
          </p:nvPr>
        </p:nvSpPr>
        <p:spPr>
          <a:xfrm>
            <a:off x="468300" y="850443"/>
            <a:ext cx="8258400" cy="40263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000"/>
              <a:buFont typeface="Arial" panose="020B0604020202020204" pitchFamily="34" charset="0"/>
              <a:buChar char="•"/>
            </a:pPr>
            <a:r>
              <a:rPr lang="en-US" sz="1800" b="0">
                <a:latin typeface="Century Gothic"/>
                <a:ea typeface="Arimo"/>
                <a:cs typeface="Arimo"/>
                <a:sym typeface="Arimo"/>
              </a:rPr>
              <a:t>Children are provided with a healthy snack every day. Milk is sometimes available.</a:t>
            </a:r>
            <a:endParaRPr lang="en-US" sz="1800" b="0" i="0" u="none" strike="noStrike" cap="none">
              <a:solidFill>
                <a:schemeClr val="dk1"/>
              </a:solidFill>
              <a:latin typeface="Century Gothic" panose="020B0502020202020204" pitchFamily="34" charset="0"/>
              <a:ea typeface="Arimo"/>
              <a:cs typeface="Arimo"/>
              <a:sym typeface="Arimo"/>
            </a:endParaRPr>
          </a:p>
          <a:p>
            <a:pPr marL="342900" indent="-342900">
              <a:buClr>
                <a:schemeClr val="dk1"/>
              </a:buClr>
              <a:buSzPts val="2000"/>
              <a:buFont typeface="Arial" panose="020B0604020202020204" pitchFamily="34" charset="0"/>
              <a:buChar char="•"/>
            </a:pPr>
            <a:r>
              <a:rPr lang="en-US" sz="1800" b="0" i="0" u="none" strike="noStrike" cap="none">
                <a:latin typeface="Century Gothic"/>
                <a:ea typeface="Arimo"/>
                <a:cs typeface="Arimo"/>
                <a:sym typeface="Arimo"/>
              </a:rPr>
              <a:t>Hot dinners are available to children when requested and </a:t>
            </a:r>
            <a:r>
              <a:rPr lang="en-US" sz="1800" b="0">
                <a:latin typeface="Century Gothic"/>
                <a:ea typeface="Arimo"/>
                <a:cs typeface="Arimo"/>
                <a:sym typeface="Arimo"/>
              </a:rPr>
              <a:t>ordered</a:t>
            </a:r>
            <a:r>
              <a:rPr lang="en-US" sz="1800" b="0" i="0" u="none" strike="noStrike" cap="none">
                <a:latin typeface="Century Gothic"/>
                <a:ea typeface="Arimo"/>
                <a:cs typeface="Arimo"/>
                <a:sym typeface="Arimo"/>
              </a:rPr>
              <a:t> in advance. These are free for all children in KS1 and are very tasty! They are also able to have packed lunches</a:t>
            </a:r>
            <a:r>
              <a:rPr lang="en-US" sz="1800" b="0">
                <a:latin typeface="Century Gothic"/>
                <a:ea typeface="Arimo"/>
                <a:cs typeface="Arimo"/>
                <a:sym typeface="Arimo"/>
              </a:rPr>
              <a:t> from home. </a:t>
            </a:r>
            <a:r>
              <a:rPr lang="en-US" sz="1800" b="0" i="0" u="none" strike="noStrike" cap="none">
                <a:latin typeface="Century Gothic"/>
                <a:ea typeface="Arimo"/>
                <a:cs typeface="Arimo"/>
                <a:sym typeface="Arimo"/>
              </a:rPr>
              <a:t>All children sit together in the dining hall  at the same time as the children in Y1 and Y2.</a:t>
            </a:r>
            <a:endParaRPr lang="en-US" sz="1800" b="0">
              <a:latin typeface="Century Gothic" panose="020B0502020202020204" pitchFamily="34" charset="0"/>
              <a:ea typeface="Arimo"/>
              <a:cs typeface="Arimo"/>
            </a:endParaRPr>
          </a:p>
          <a:p>
            <a:pPr marL="342900" lvl="0" indent="-342900">
              <a:buClr>
                <a:schemeClr val="dk1"/>
              </a:buClr>
              <a:buSzPts val="2000"/>
              <a:buFont typeface="Arial" panose="020B0604020202020204" pitchFamily="34" charset="0"/>
              <a:buChar char="•"/>
            </a:pPr>
            <a:r>
              <a:rPr lang="en-US" sz="1800" b="0">
                <a:latin typeface="Century Gothic"/>
                <a:ea typeface="Arimo"/>
                <a:cs typeface="Arimo"/>
                <a:sym typeface="Arimo"/>
              </a:rPr>
              <a:t>Healthy eating is important at our school; sandwiches, fruit or vegetables, yoghurt and a small biscuit is ample in a packed lunch. We are a nut free school – </a:t>
            </a:r>
            <a:r>
              <a:rPr lang="en-US" sz="1800">
                <a:latin typeface="Century Gothic"/>
                <a:ea typeface="Arimo"/>
                <a:cs typeface="Arimo"/>
                <a:sym typeface="Arimo"/>
              </a:rPr>
              <a:t>no nut products to be brought into school.</a:t>
            </a:r>
            <a:endParaRPr lang="en-US" sz="1800" b="0">
              <a:latin typeface="Century Gothic"/>
              <a:ea typeface="Arimo"/>
              <a:cs typeface="Arimo"/>
              <a:sym typeface="Arimo"/>
            </a:endParaRPr>
          </a:p>
          <a:p>
            <a:pPr marL="342900" marR="0" lvl="0" indent="-342900" algn="l" rtl="0">
              <a:lnSpc>
                <a:spcPct val="100000"/>
              </a:lnSpc>
              <a:spcBef>
                <a:spcPts val="800"/>
              </a:spcBef>
              <a:spcAft>
                <a:spcPts val="0"/>
              </a:spcAft>
              <a:buClr>
                <a:schemeClr val="dk1"/>
              </a:buClr>
              <a:buSzPts val="2000"/>
              <a:buFont typeface="Arial" panose="020B0604020202020204" pitchFamily="34" charset="0"/>
              <a:buChar char="•"/>
            </a:pPr>
            <a:endParaRPr lang="en-US" sz="2000" b="0">
              <a:latin typeface="Arimo"/>
              <a:ea typeface="Arimo"/>
              <a:cs typeface="Arimo"/>
              <a:sym typeface="Arimo"/>
            </a:endParaRPr>
          </a:p>
          <a:p>
            <a:pPr marL="342900" marR="0" lvl="0" indent="-342900" algn="l" rtl="0">
              <a:lnSpc>
                <a:spcPct val="100000"/>
              </a:lnSpc>
              <a:spcBef>
                <a:spcPts val="800"/>
              </a:spcBef>
              <a:spcAft>
                <a:spcPts val="0"/>
              </a:spcAft>
              <a:buClr>
                <a:schemeClr val="dk1"/>
              </a:buClr>
              <a:buSzPts val="2000"/>
              <a:buFont typeface="Arial" panose="020B0604020202020204" pitchFamily="34" charset="0"/>
              <a:buChar char="•"/>
            </a:pPr>
            <a:endParaRPr/>
          </a:p>
          <a:p>
            <a:pPr marL="342900" indent="-342900">
              <a:buClr>
                <a:schemeClr val="dk1"/>
              </a:buClr>
              <a:buSzPts val="2000"/>
            </a:pPr>
            <a:r>
              <a:rPr lang="en-US" sz="2000" b="0">
                <a:latin typeface="Arimo"/>
                <a:ea typeface="Arimo"/>
                <a:cs typeface="Arimo"/>
                <a:sym typeface="Arimo"/>
              </a:rPr>
              <a:t>   </a:t>
            </a:r>
            <a:endParaRPr/>
          </a:p>
        </p:txBody>
      </p:sp>
      <p:pic>
        <p:nvPicPr>
          <p:cNvPr id="3" name="Picture 2">
            <a:extLst>
              <a:ext uri="{FF2B5EF4-FFF2-40B4-BE49-F238E27FC236}">
                <a16:creationId xmlns:a16="http://schemas.microsoft.com/office/drawing/2014/main" id="{984CC3CB-1C00-48DE-B444-9F45B97C8423}"/>
              </a:ext>
            </a:extLst>
          </p:cNvPr>
          <p:cNvPicPr>
            <a:picLocks noChangeAspect="1"/>
          </p:cNvPicPr>
          <p:nvPr/>
        </p:nvPicPr>
        <p:blipFill>
          <a:blip r:embed="rId3"/>
          <a:stretch>
            <a:fillRect/>
          </a:stretch>
        </p:blipFill>
        <p:spPr>
          <a:xfrm>
            <a:off x="4877092" y="3798277"/>
            <a:ext cx="3466808" cy="3466808"/>
          </a:xfrm>
          <a:prstGeom prst="rect">
            <a:avLst/>
          </a:prstGeom>
        </p:spPr>
      </p:pic>
      <p:pic>
        <p:nvPicPr>
          <p:cNvPr id="5" name="Picture 4">
            <a:extLst>
              <a:ext uri="{FF2B5EF4-FFF2-40B4-BE49-F238E27FC236}">
                <a16:creationId xmlns:a16="http://schemas.microsoft.com/office/drawing/2014/main" id="{F5A2723E-9C61-4C68-A554-8A28E4DF3E76}"/>
              </a:ext>
            </a:extLst>
          </p:cNvPr>
          <p:cNvPicPr>
            <a:picLocks noChangeAspect="1"/>
          </p:cNvPicPr>
          <p:nvPr/>
        </p:nvPicPr>
        <p:blipFill>
          <a:blip r:embed="rId4"/>
          <a:stretch>
            <a:fillRect/>
          </a:stretch>
        </p:blipFill>
        <p:spPr>
          <a:xfrm>
            <a:off x="1648560" y="4239651"/>
            <a:ext cx="2618349" cy="261834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5990284" cy="549275"/>
          </a:xfrm>
          <a:prstGeom prst="rect">
            <a:avLst/>
          </a:prstGeom>
          <a:noFill/>
          <a:ln>
            <a:noFill/>
          </a:ln>
        </p:spPr>
        <p:txBody>
          <a:bodyPr spcFirstLastPara="1" wrap="square" lIns="91425" tIns="45700" rIns="91425" bIns="45700" anchor="ctr" anchorCtr="0">
            <a:noAutofit/>
          </a:bodyPr>
          <a:lstStyle/>
          <a:p>
            <a:pPr>
              <a:buClr>
                <a:schemeClr val="dk1"/>
              </a:buClr>
              <a:buSzPts val="2800"/>
            </a:pPr>
            <a:br>
              <a:rPr lang="en-US" sz="2800" b="1" i="0" u="sng" dirty="0">
                <a:latin typeface="Century Gothic" panose="020B0502020202020204" pitchFamily="34" charset="0"/>
                <a:ea typeface="Arial"/>
                <a:cs typeface="Arial"/>
              </a:rPr>
            </a:br>
            <a:r>
              <a:rPr lang="en-US" b="1" u="sng" dirty="0">
                <a:latin typeface="Century Gothic"/>
                <a:ea typeface="Arial"/>
                <a:cs typeface="Arial"/>
              </a:rPr>
              <a:t>REWARDS IN THE CLASSROOM</a:t>
            </a:r>
            <a:br>
              <a:rPr lang="en-US" sz="2800" b="1" i="0" u="sng" dirty="0">
                <a:latin typeface="Century Gothic" panose="020B0502020202020204" pitchFamily="34" charset="0"/>
                <a:ea typeface="Arial"/>
                <a:cs typeface="Arial"/>
              </a:rPr>
            </a:br>
            <a:endParaRPr>
              <a:latin typeface="Century Gothic" panose="020B0502020202020204" pitchFamily="34" charset="0"/>
            </a:endParaRPr>
          </a:p>
        </p:txBody>
      </p:sp>
      <p:sp>
        <p:nvSpPr>
          <p:cNvPr id="98" name="Google Shape;98;p15"/>
          <p:cNvSpPr txBox="1">
            <a:spLocks noGrp="1"/>
          </p:cNvSpPr>
          <p:nvPr>
            <p:ph type="body" idx="1"/>
          </p:nvPr>
        </p:nvSpPr>
        <p:spPr>
          <a:xfrm>
            <a:off x="126609" y="1100123"/>
            <a:ext cx="8834511" cy="4625427"/>
          </a:xfrm>
          <a:prstGeom prst="rect">
            <a:avLst/>
          </a:prstGeom>
          <a:noFill/>
          <a:ln>
            <a:noFill/>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r>
              <a:rPr lang="en-US" sz="2000" b="0" i="0" strike="noStrike" cap="none" dirty="0">
                <a:latin typeface="Century Gothic"/>
                <a:ea typeface="Arial"/>
                <a:cs typeface="Arial"/>
                <a:sym typeface="Arial"/>
              </a:rPr>
              <a:t>Children in Oak Class love to receive stickers or go home with a ‘teachers note’.</a:t>
            </a: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endParaRPr lang="en-US" sz="2000" b="0">
              <a:latin typeface="Century Gothic" panose="020B0502020202020204" pitchFamily="34" charset="0"/>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r>
              <a:rPr lang="en-US" sz="2000" b="0" i="0" strike="noStrike" cap="none" dirty="0">
                <a:latin typeface="Century Gothic"/>
                <a:ea typeface="Arial"/>
                <a:cs typeface="Arial"/>
                <a:sym typeface="Arial"/>
              </a:rPr>
              <a:t>Classroom rewards:</a:t>
            </a:r>
            <a:r>
              <a:rPr lang="en-US" sz="2000" b="0" dirty="0">
                <a:latin typeface="Century Gothic"/>
                <a:ea typeface="Arial"/>
                <a:cs typeface="Arial"/>
                <a:sym typeface="Arial"/>
              </a:rPr>
              <a:t> Children individually work hard to earn Dojo points. Each Friday there will be a champion .</a:t>
            </a:r>
            <a:endParaRPr lang="en-US" sz="2000" b="0" dirty="0">
              <a:latin typeface="Century Gothic" panose="020B0502020202020204" pitchFamily="34" charset="0"/>
              <a:ea typeface="Arial"/>
              <a:cs typeface="Arial"/>
            </a:endParaRPr>
          </a:p>
          <a:p>
            <a:pPr marL="0" marR="0" lvl="0" indent="0" algn="l" rtl="0">
              <a:lnSpc>
                <a:spcPct val="80000"/>
              </a:lnSpc>
              <a:spcBef>
                <a:spcPts val="0"/>
              </a:spcBef>
              <a:spcAft>
                <a:spcPts val="0"/>
              </a:spcAft>
              <a:buClr>
                <a:schemeClr val="dk1"/>
              </a:buClr>
              <a:buSzPts val="2400"/>
            </a:pPr>
            <a:endParaRPr lang="en-US" sz="2000" b="0">
              <a:latin typeface="Century Gothic" panose="020B0502020202020204" pitchFamily="34" charset="0"/>
              <a:ea typeface="Arial"/>
              <a:cs typeface="Arial"/>
              <a:sym typeface="Arial"/>
            </a:endParaRPr>
          </a:p>
          <a:p>
            <a:pPr marL="342900" indent="-342900">
              <a:lnSpc>
                <a:spcPct val="80000"/>
              </a:lnSpc>
              <a:spcBef>
                <a:spcPts val="0"/>
              </a:spcBef>
              <a:buClr>
                <a:schemeClr val="dk1"/>
              </a:buClr>
              <a:buSzPts val="2400"/>
              <a:buFont typeface="Arial" panose="020B0604020202020204" pitchFamily="34" charset="0"/>
              <a:buChar char="•"/>
            </a:pPr>
            <a:r>
              <a:rPr lang="en-US" sz="2000" b="0" dirty="0">
                <a:latin typeface="Century Gothic"/>
                <a:ea typeface="Arial"/>
                <a:cs typeface="Arial"/>
                <a:sym typeface="Arial"/>
              </a:rPr>
              <a:t>From time to time children</a:t>
            </a:r>
            <a:r>
              <a:rPr lang="en-US" sz="2000" b="0" i="0" strike="noStrike" cap="none" dirty="0">
                <a:latin typeface="Century Gothic"/>
                <a:ea typeface="Arial"/>
                <a:cs typeface="Arial"/>
                <a:sym typeface="Arial"/>
              </a:rPr>
              <a:t> will be nominated and celebrated </a:t>
            </a:r>
            <a:r>
              <a:rPr lang="en-US" sz="2000" b="0" dirty="0">
                <a:latin typeface="Century Gothic"/>
                <a:ea typeface="Arial"/>
                <a:cs typeface="Arial"/>
                <a:sym typeface="Arial"/>
              </a:rPr>
              <a:t>in Friday assemblies by receiving a certificate from </a:t>
            </a:r>
            <a:r>
              <a:rPr lang="en-US" sz="2000" b="0" dirty="0" err="1">
                <a:latin typeface="Century Gothic"/>
                <a:ea typeface="Arial"/>
                <a:cs typeface="Arial"/>
                <a:sym typeface="Arial"/>
              </a:rPr>
              <a:t>Mrs</a:t>
            </a:r>
            <a:r>
              <a:rPr lang="en-US" sz="2000" b="0" dirty="0">
                <a:latin typeface="Century Gothic"/>
                <a:ea typeface="Arial"/>
                <a:cs typeface="Arial"/>
                <a:sym typeface="Arial"/>
              </a:rPr>
              <a:t> Byron. </a:t>
            </a:r>
            <a:endParaRPr sz="2000" b="1" i="0" dirty="0">
              <a:latin typeface="Century Gothic" panose="020B0502020202020204" pitchFamily="34" charset="0"/>
              <a:sym typeface="Libre Franklin"/>
            </a:endParaRPr>
          </a:p>
        </p:txBody>
      </p:sp>
      <p:pic>
        <p:nvPicPr>
          <p:cNvPr id="2" name="Picture 1">
            <a:extLst>
              <a:ext uri="{FF2B5EF4-FFF2-40B4-BE49-F238E27FC236}">
                <a16:creationId xmlns:a16="http://schemas.microsoft.com/office/drawing/2014/main" id="{DE7D9DDF-F29A-619F-BD91-777761B3D7BF}"/>
              </a:ext>
            </a:extLst>
          </p:cNvPr>
          <p:cNvPicPr>
            <a:picLocks noChangeAspect="1"/>
          </p:cNvPicPr>
          <p:nvPr/>
        </p:nvPicPr>
        <p:blipFill>
          <a:blip r:embed="rId3"/>
          <a:stretch>
            <a:fillRect/>
          </a:stretch>
        </p:blipFill>
        <p:spPr>
          <a:xfrm>
            <a:off x="557828" y="3567587"/>
            <a:ext cx="8061158" cy="291666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br>
              <a:rPr lang="en-US" sz="2800" b="1" i="0" u="sng">
                <a:solidFill>
                  <a:schemeClr val="dk1"/>
                </a:solidFill>
                <a:latin typeface="Century Gothic" panose="020B0502020202020204" pitchFamily="34" charset="0"/>
                <a:ea typeface="Arial"/>
                <a:cs typeface="Arial"/>
                <a:sym typeface="Arial"/>
              </a:rPr>
            </a:br>
            <a:br>
              <a:rPr lang="en-US" sz="2800" b="1" i="0" u="sng">
                <a:solidFill>
                  <a:schemeClr val="dk1"/>
                </a:solidFill>
                <a:latin typeface="Century Gothic" panose="020B0502020202020204" pitchFamily="34" charset="0"/>
                <a:ea typeface="Arial"/>
                <a:cs typeface="Arial"/>
                <a:sym typeface="Arial"/>
              </a:rPr>
            </a:br>
            <a:r>
              <a:rPr lang="en-US" sz="2800" b="1" i="0" u="sng">
                <a:solidFill>
                  <a:schemeClr val="dk1"/>
                </a:solidFill>
                <a:latin typeface="Century Gothic" panose="020B0502020202020204" pitchFamily="34" charset="0"/>
                <a:ea typeface="Arial"/>
                <a:cs typeface="Arial"/>
                <a:sym typeface="Arial"/>
              </a:rPr>
              <a:t>IN THE CLASSROOM</a:t>
            </a:r>
            <a:br>
              <a:rPr lang="en-US" sz="2800" b="1" i="0" u="sng">
                <a:solidFill>
                  <a:schemeClr val="dk1"/>
                </a:solidFill>
                <a:latin typeface="Century Gothic" panose="020B0502020202020204" pitchFamily="34" charset="0"/>
                <a:ea typeface="Arial"/>
                <a:cs typeface="Arial"/>
                <a:sym typeface="Arial"/>
              </a:rPr>
            </a:br>
            <a:r>
              <a:rPr lang="en-US" sz="2800" b="1" i="0" u="sng" err="1">
                <a:solidFill>
                  <a:schemeClr val="dk1"/>
                </a:solidFill>
                <a:latin typeface="Century Gothic" panose="020B0502020202020204" pitchFamily="34" charset="0"/>
                <a:ea typeface="Arial"/>
                <a:cs typeface="Arial"/>
                <a:sym typeface="Arial"/>
              </a:rPr>
              <a:t>Classroom</a:t>
            </a:r>
            <a:r>
              <a:rPr lang="en-US" sz="2800" b="1" i="0" u="sng">
                <a:solidFill>
                  <a:schemeClr val="dk1"/>
                </a:solidFill>
                <a:latin typeface="Century Gothic" panose="020B0502020202020204" pitchFamily="34" charset="0"/>
                <a:ea typeface="Arial"/>
                <a:cs typeface="Arial"/>
                <a:sym typeface="Arial"/>
              </a:rPr>
              <a:t> Routines</a:t>
            </a:r>
            <a:br>
              <a:rPr lang="en-US" sz="2800" b="1" i="0" u="sng">
                <a:solidFill>
                  <a:schemeClr val="dk1"/>
                </a:solidFill>
                <a:latin typeface="Century Gothic" panose="020B0502020202020204" pitchFamily="34" charset="0"/>
                <a:ea typeface="Arial"/>
                <a:cs typeface="Arial"/>
                <a:sym typeface="Arial"/>
              </a:rPr>
            </a:br>
            <a:br>
              <a:rPr lang="en-US" sz="2800" b="1" i="0" u="sng">
                <a:solidFill>
                  <a:schemeClr val="dk1"/>
                </a:solidFill>
                <a:latin typeface="Century Gothic" panose="020B0502020202020204" pitchFamily="34" charset="0"/>
                <a:ea typeface="Arial"/>
                <a:cs typeface="Arial"/>
                <a:sym typeface="Arial"/>
              </a:rPr>
            </a:br>
            <a:endParaRPr>
              <a:latin typeface="Century Gothic" panose="020B0502020202020204" pitchFamily="34" charset="0"/>
            </a:endParaRPr>
          </a:p>
        </p:txBody>
      </p:sp>
      <p:sp>
        <p:nvSpPr>
          <p:cNvPr id="98" name="Google Shape;98;p15"/>
          <p:cNvSpPr txBox="1">
            <a:spLocks noGrp="1"/>
          </p:cNvSpPr>
          <p:nvPr>
            <p:ph type="body" idx="1"/>
          </p:nvPr>
        </p:nvSpPr>
        <p:spPr>
          <a:xfrm>
            <a:off x="154744" y="1070507"/>
            <a:ext cx="8834511" cy="4625427"/>
          </a:xfrm>
          <a:prstGeom prst="rect">
            <a:avLst/>
          </a:prstGeom>
          <a:noFill/>
          <a:ln>
            <a:noFill/>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r>
              <a:rPr lang="en-US" sz="1800" b="0" i="0" strike="noStrike" cap="none" dirty="0">
                <a:latin typeface="Century Gothic"/>
                <a:ea typeface="Arial"/>
                <a:cs typeface="Arial"/>
                <a:sym typeface="Arial"/>
              </a:rPr>
              <a:t>Children should bring book bags each day.</a:t>
            </a: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endParaRPr lang="en-US" sz="1800" b="0" i="0" strike="noStrike" cap="none">
              <a:solidFill>
                <a:schemeClr val="dk1"/>
              </a:solidFill>
              <a:latin typeface="Century Gothic" panose="020B0502020202020204" pitchFamily="34" charset="0"/>
              <a:ea typeface="Arial"/>
              <a:cs typeface="Arial"/>
              <a:sym typeface="Arial"/>
            </a:endParaRPr>
          </a:p>
          <a:p>
            <a:pPr marL="342900" indent="-342900">
              <a:lnSpc>
                <a:spcPct val="80000"/>
              </a:lnSpc>
              <a:spcBef>
                <a:spcPts val="0"/>
              </a:spcBef>
              <a:buClr>
                <a:schemeClr val="dk1"/>
              </a:buClr>
              <a:buSzPts val="2400"/>
              <a:buFont typeface="Arial" panose="020B0604020202020204" pitchFamily="34" charset="0"/>
              <a:buChar char="•"/>
            </a:pPr>
            <a:r>
              <a:rPr lang="en-US" sz="1800" b="0" dirty="0">
                <a:latin typeface="Century Gothic"/>
                <a:ea typeface="Arial"/>
                <a:cs typeface="Arial"/>
                <a:sym typeface="Arial"/>
              </a:rPr>
              <a:t>Please avoid bringing in precious items from home (teddies, toys </a:t>
            </a:r>
            <a:r>
              <a:rPr lang="en-US" sz="1800" b="0" dirty="0" err="1">
                <a:latin typeface="Century Gothic"/>
                <a:ea typeface="Arial"/>
                <a:cs typeface="Arial"/>
                <a:sym typeface="Arial"/>
              </a:rPr>
              <a:t>etc</a:t>
            </a:r>
            <a:r>
              <a:rPr lang="en-US" sz="1800" b="0" dirty="0">
                <a:latin typeface="Century Gothic"/>
                <a:ea typeface="Arial"/>
                <a:cs typeface="Arial"/>
                <a:sym typeface="Arial"/>
              </a:rPr>
              <a:t>), they could easily get lost or broken.</a:t>
            </a:r>
            <a:endParaRPr lang="en-US" sz="1800" b="0" dirty="0">
              <a:latin typeface="Century Gothic"/>
              <a:ea typeface="Arial"/>
              <a:cs typeface="Arial"/>
            </a:endParaRP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endParaRPr lang="en-US" sz="1800" b="0">
              <a:latin typeface="Century Gothic" panose="020B0502020202020204" pitchFamily="34" charset="0"/>
              <a:ea typeface="Arial"/>
              <a:cs typeface="Arial"/>
              <a:sym typeface="Arial"/>
            </a:endParaRPr>
          </a:p>
          <a:p>
            <a:pPr marL="285750" indent="-285750">
              <a:lnSpc>
                <a:spcPct val="80000"/>
              </a:lnSpc>
              <a:spcBef>
                <a:spcPts val="0"/>
              </a:spcBef>
              <a:buClr>
                <a:schemeClr val="dk1"/>
              </a:buClr>
              <a:buSzPts val="2400"/>
              <a:buChar char="•"/>
            </a:pPr>
            <a:r>
              <a:rPr lang="en-US" sz="1800" b="0" i="0" strike="noStrike" cap="none" dirty="0">
                <a:latin typeface="Century Gothic"/>
                <a:ea typeface="Arial"/>
                <a:cs typeface="Arial"/>
                <a:sym typeface="Arial"/>
              </a:rPr>
              <a:t>Lucky Ducks</a:t>
            </a:r>
            <a:r>
              <a:rPr lang="en-US" sz="1800" b="0" dirty="0">
                <a:latin typeface="Century Gothic"/>
                <a:ea typeface="Arial"/>
                <a:cs typeface="Arial"/>
                <a:sym typeface="Arial"/>
              </a:rPr>
              <a:t> – each day two ‘lucky ducks’ are chosen. The child chosen will get a sticker and be "in charge" of jobs for the day such as giving out snack, choosing some things to play with, being the line leader etc. </a:t>
            </a:r>
            <a:endParaRPr lang="en-US" sz="1800" b="0" i="0" strike="noStrike" cap="none" dirty="0">
              <a:latin typeface="Century Gothic" panose="020B0502020202020204" pitchFamily="34" charset="0"/>
              <a:ea typeface="Arial"/>
              <a:cs typeface="Arial"/>
            </a:endParaRP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endParaRPr lang="en-US" sz="1800" b="0">
              <a:latin typeface="Century Gothic" panose="020B0502020202020204" pitchFamily="34" charset="0"/>
              <a:cs typeface="Arial"/>
              <a:sym typeface="Arial"/>
            </a:endParaRPr>
          </a:p>
          <a:p>
            <a:pPr marL="342900" indent="-342900">
              <a:lnSpc>
                <a:spcPct val="80000"/>
              </a:lnSpc>
              <a:spcBef>
                <a:spcPts val="0"/>
              </a:spcBef>
              <a:buClr>
                <a:schemeClr val="dk1"/>
              </a:buClr>
              <a:buSzPts val="2400"/>
              <a:buFont typeface="Arial" panose="020B0604020202020204" pitchFamily="34" charset="0"/>
              <a:buChar char="•"/>
            </a:pPr>
            <a:r>
              <a:rPr lang="en-US" sz="1800" b="0" i="0" dirty="0">
                <a:latin typeface="Century Gothic"/>
                <a:cs typeface="Arial"/>
                <a:sym typeface="Arial"/>
              </a:rPr>
              <a:t>Medication such as inhalers/EpiPen's are kept in the classroom </a:t>
            </a:r>
            <a:r>
              <a:rPr lang="en-US" sz="1800" b="0" dirty="0">
                <a:latin typeface="Century Gothic"/>
                <a:cs typeface="Arial"/>
                <a:sym typeface="Arial"/>
              </a:rPr>
              <a:t>or in the office </a:t>
            </a:r>
            <a:r>
              <a:rPr lang="en-US" sz="1800" b="0" i="0" dirty="0">
                <a:latin typeface="Century Gothic"/>
                <a:cs typeface="Arial"/>
                <a:sym typeface="Arial"/>
              </a:rPr>
              <a:t>– please make sure we have what your child needs.</a:t>
            </a:r>
            <a:endParaRPr lang="en-US" sz="1800" b="0" i="0" dirty="0">
              <a:latin typeface="Century Gothic"/>
              <a:cs typeface="Arial"/>
            </a:endParaRPr>
          </a:p>
          <a:p>
            <a:pPr marL="342900" marR="0" lvl="0" indent="-342900" algn="l" rtl="0">
              <a:lnSpc>
                <a:spcPct val="80000"/>
              </a:lnSpc>
              <a:spcBef>
                <a:spcPts val="0"/>
              </a:spcBef>
              <a:spcAft>
                <a:spcPts val="0"/>
              </a:spcAft>
              <a:buClr>
                <a:schemeClr val="dk1"/>
              </a:buClr>
              <a:buSzPts val="2400"/>
              <a:buFont typeface="Arial" panose="020B0604020202020204" pitchFamily="34" charset="0"/>
              <a:buChar char="•"/>
            </a:pPr>
            <a:endParaRPr lang="en-US" sz="1800" b="0">
              <a:latin typeface="Century Gothic" panose="020B0502020202020204" pitchFamily="34" charset="0"/>
              <a:cs typeface="Arial"/>
              <a:sym typeface="Arial"/>
            </a:endParaRPr>
          </a:p>
          <a:p>
            <a:pPr marL="342900" indent="-342900">
              <a:lnSpc>
                <a:spcPct val="80000"/>
              </a:lnSpc>
              <a:spcBef>
                <a:spcPts val="0"/>
              </a:spcBef>
              <a:buClr>
                <a:schemeClr val="dk1"/>
              </a:buClr>
              <a:buSzPts val="2400"/>
              <a:buFont typeface="Arial" panose="020B0604020202020204" pitchFamily="34" charset="0"/>
              <a:buChar char="•"/>
            </a:pPr>
            <a:r>
              <a:rPr lang="en-US" sz="1800" b="0" i="0" dirty="0">
                <a:latin typeface="Century Gothic"/>
                <a:cs typeface="Arial"/>
                <a:sym typeface="Arial"/>
              </a:rPr>
              <a:t>Children will bring books home from school – there is no set day to bring these back. </a:t>
            </a:r>
            <a:r>
              <a:rPr lang="en-US" sz="1800" b="0" dirty="0">
                <a:latin typeface="Century Gothic"/>
                <a:cs typeface="Arial"/>
                <a:sym typeface="Arial"/>
              </a:rPr>
              <a:t>We can change books as often or as little as suits you. Please</a:t>
            </a:r>
            <a:r>
              <a:rPr lang="en-US" sz="1800" b="0" i="0" dirty="0">
                <a:latin typeface="Century Gothic"/>
                <a:cs typeface="Arial"/>
                <a:sym typeface="Arial"/>
              </a:rPr>
              <a:t> do sign the book and we can change them as often or as little as you’d like.</a:t>
            </a:r>
            <a:endParaRPr sz="1800" b="1" i="0" dirty="0">
              <a:latin typeface="Century Gothic"/>
              <a:sym typeface="Libre Franklin"/>
            </a:endParaRPr>
          </a:p>
        </p:txBody>
      </p:sp>
      <p:pic>
        <p:nvPicPr>
          <p:cNvPr id="4" name="Picture 3">
            <a:extLst>
              <a:ext uri="{FF2B5EF4-FFF2-40B4-BE49-F238E27FC236}">
                <a16:creationId xmlns:a16="http://schemas.microsoft.com/office/drawing/2014/main" id="{C73D4D6A-10AF-49D0-A5BB-E354EA74400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0" y="4270044"/>
            <a:ext cx="2841674" cy="2841674"/>
          </a:xfrm>
          <a:prstGeom prst="rect">
            <a:avLst/>
          </a:prstGeom>
        </p:spPr>
      </p:pic>
      <p:pic>
        <p:nvPicPr>
          <p:cNvPr id="6" name="Picture 5">
            <a:extLst>
              <a:ext uri="{FF2B5EF4-FFF2-40B4-BE49-F238E27FC236}">
                <a16:creationId xmlns:a16="http://schemas.microsoft.com/office/drawing/2014/main" id="{5BD15A85-A6A4-4411-9DBA-C9F3100F9FD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954" b="89892" l="1350" r="99550">
                        <a14:foregroundMark x1="10000" y1="47454" x2="8050" y2="39738"/>
                        <a14:foregroundMark x1="8050" y1="39738" x2="8150" y2="40355"/>
                        <a14:foregroundMark x1="13550" y1="38657" x2="9400" y2="36728"/>
                        <a14:foregroundMark x1="6000" y1="26312" x2="2900" y2="32870"/>
                        <a14:foregroundMark x1="2900" y1="32870" x2="2500" y2="41512"/>
                        <a14:foregroundMark x1="2500" y1="41512" x2="5750" y2="48148"/>
                        <a14:foregroundMark x1="5750" y1="48148" x2="8300" y2="40895"/>
                        <a14:foregroundMark x1="8300" y1="40895" x2="8150" y2="34877"/>
                        <a14:foregroundMark x1="2450" y1="41281" x2="2300" y2="32253"/>
                        <a14:foregroundMark x1="2300" y1="32253" x2="1400" y2="40586"/>
                        <a14:foregroundMark x1="1400" y1="40586" x2="2150" y2="45756"/>
                        <a14:foregroundMark x1="25850" y1="48148" x2="42500" y2="51312"/>
                        <a14:foregroundMark x1="42500" y1="51312" x2="48100" y2="51003"/>
                        <a14:foregroundMark x1="48100" y1="51003" x2="54800" y2="51003"/>
                        <a14:foregroundMark x1="54800" y1="51003" x2="66200" y2="49074"/>
                        <a14:foregroundMark x1="66200" y1="49074" x2="50050" y2="52160"/>
                        <a14:foregroundMark x1="50050" y1="52160" x2="46450" y2="58102"/>
                        <a14:foregroundMark x1="46450" y1="58102" x2="24600" y2="49383"/>
                        <a14:foregroundMark x1="90150" y1="23688" x2="94300" y2="39043"/>
                        <a14:foregroundMark x1="94300" y1="39043" x2="99550" y2="42052"/>
                        <a14:foregroundMark x1="99550" y1="42052" x2="86300" y2="60494"/>
                        <a14:foregroundMark x1="86300" y1="60494" x2="85750" y2="52315"/>
                        <a14:foregroundMark x1="85750" y1="52315" x2="88600" y2="44213"/>
                        <a14:foregroundMark x1="88600" y1="44213" x2="88350" y2="36111"/>
                        <a14:foregroundMark x1="88350" y1="36111" x2="87400" y2="32948"/>
                        <a14:foregroundMark x1="5050" y1="23997" x2="14150" y2="19136"/>
                        <a14:foregroundMark x1="14150" y1="19136" x2="19050" y2="19059"/>
                        <a14:foregroundMark x1="19050" y1="19059" x2="24700" y2="20216"/>
                        <a14:foregroundMark x1="24700" y1="20216" x2="26050" y2="27083"/>
                        <a14:foregroundMark x1="26050" y1="27083" x2="24400" y2="34568"/>
                        <a14:foregroundMark x1="24400" y1="34568" x2="13400" y2="38580"/>
                        <a14:foregroundMark x1="13400" y1="38580" x2="7850" y2="37963"/>
                        <a14:foregroundMark x1="7850" y1="37963" x2="6900" y2="34028"/>
                      </a14:backgroundRemoval>
                    </a14:imgEffect>
                  </a14:imgLayer>
                </a14:imgProps>
              </a:ext>
            </a:extLst>
          </a:blip>
          <a:stretch>
            <a:fillRect/>
          </a:stretch>
        </p:blipFill>
        <p:spPr>
          <a:xfrm>
            <a:off x="2596966" y="4146619"/>
            <a:ext cx="3950066" cy="2559642"/>
          </a:xfrm>
          <a:prstGeom prst="rect">
            <a:avLst/>
          </a:prstGeom>
        </p:spPr>
      </p:pic>
      <p:pic>
        <p:nvPicPr>
          <p:cNvPr id="4104" name="Picture 8" descr="First aid kit icon in cartoon style Royalty Free Vector">
            <a:extLst>
              <a:ext uri="{FF2B5EF4-FFF2-40B4-BE49-F238E27FC236}">
                <a16:creationId xmlns:a16="http://schemas.microsoft.com/office/drawing/2014/main" id="{29F20A3A-B3BD-4376-A9DA-4322B65DA733}"/>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752773" y="4558906"/>
            <a:ext cx="2391226" cy="239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976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Century Gothic" panose="020B0502020202020204" pitchFamily="34" charset="0"/>
                <a:ea typeface="Arial"/>
                <a:cs typeface="Arial"/>
                <a:sym typeface="Arial"/>
              </a:rPr>
              <a:t>UNIFORM</a:t>
            </a:r>
            <a:endParaRPr>
              <a:latin typeface="Century Gothic" panose="020B0502020202020204" pitchFamily="34" charset="0"/>
            </a:endParaRPr>
          </a:p>
        </p:txBody>
      </p:sp>
      <p:pic>
        <p:nvPicPr>
          <p:cNvPr id="6" name="Picture 5">
            <a:extLst>
              <a:ext uri="{FF2B5EF4-FFF2-40B4-BE49-F238E27FC236}">
                <a16:creationId xmlns:a16="http://schemas.microsoft.com/office/drawing/2014/main" id="{0173EDFD-DC56-44E7-B766-8747ED3E9B5E}"/>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6953" b="75130" l="37701" r="60615">
                        <a14:foregroundMark x1="41508" y1="39974" x2="37701" y2="51172"/>
                        <a14:foregroundMark x1="37701" y1="51172" x2="41215" y2="63151"/>
                        <a14:foregroundMark x1="41215" y1="63151" x2="47657" y2="70573"/>
                        <a14:foregroundMark x1="47657" y1="70573" x2="54758" y2="70833"/>
                        <a14:foregroundMark x1="54758" y1="70833" x2="58492" y2="59245"/>
                        <a14:foregroundMark x1="58492" y1="59245" x2="59078" y2="45052"/>
                        <a14:foregroundMark x1="59078" y1="45052" x2="57394" y2="36979"/>
                      </a14:backgroundRemoval>
                    </a14:imgEffect>
                  </a14:imgLayer>
                </a14:imgProps>
              </a:ext>
            </a:extLst>
          </a:blip>
          <a:srcRect l="36308" t="21062" r="36615" b="18737"/>
          <a:stretch/>
        </p:blipFill>
        <p:spPr>
          <a:xfrm>
            <a:off x="6356837" y="3637814"/>
            <a:ext cx="2576148" cy="3220186"/>
          </a:xfrm>
          <a:prstGeom prst="rect">
            <a:avLst/>
          </a:prstGeom>
        </p:spPr>
      </p:pic>
      <p:sp>
        <p:nvSpPr>
          <p:cNvPr id="104" name="Google Shape;104;p16"/>
          <p:cNvSpPr txBox="1">
            <a:spLocks noGrp="1"/>
          </p:cNvSpPr>
          <p:nvPr>
            <p:ph type="body" idx="1"/>
          </p:nvPr>
        </p:nvSpPr>
        <p:spPr>
          <a:xfrm>
            <a:off x="211015" y="981075"/>
            <a:ext cx="8132885" cy="3960812"/>
          </a:xfrm>
          <a:prstGeom prst="rect">
            <a:avLst/>
          </a:prstGeom>
          <a:noFill/>
          <a:ln>
            <a:noFill/>
          </a:ln>
        </p:spPr>
        <p:txBody>
          <a:bodyPr spcFirstLastPara="1" wrap="square" lIns="91425" tIns="45700" rIns="91425" bIns="45700" anchor="t" anchorCtr="0">
            <a:normAutofit/>
          </a:bodyPr>
          <a:lstStyle/>
          <a:p>
            <a:pPr marL="342900" indent="-342900">
              <a:lnSpc>
                <a:spcPct val="90000"/>
              </a:lnSpc>
              <a:spcBef>
                <a:spcPts val="0"/>
              </a:spcBef>
              <a:buClr>
                <a:schemeClr val="dk1"/>
              </a:buClr>
              <a:buSzPts val="2400"/>
              <a:buFont typeface="Arial" panose="020B0604020202020204" pitchFamily="34" charset="0"/>
              <a:buChar char="•"/>
            </a:pPr>
            <a:r>
              <a:rPr lang="en-US" b="0" i="0" u="none" dirty="0">
                <a:latin typeface="Century Gothic"/>
                <a:ea typeface="Arial"/>
                <a:cs typeface="Arial"/>
                <a:sym typeface="Arial"/>
              </a:rPr>
              <a:t>Please make sure uniform is labelled.</a:t>
            </a:r>
            <a:r>
              <a:rPr lang="en-US" b="0" dirty="0">
                <a:latin typeface="Century Gothic"/>
                <a:ea typeface="Arial"/>
                <a:cs typeface="Arial"/>
                <a:sym typeface="Arial"/>
              </a:rPr>
              <a:t> All age4/5 jumpers look the same! A name written on the label </a:t>
            </a:r>
            <a:r>
              <a:rPr lang="en-US" b="0" dirty="0" err="1">
                <a:latin typeface="Century Gothic"/>
                <a:ea typeface="Arial"/>
                <a:cs typeface="Arial"/>
                <a:sym typeface="Arial"/>
              </a:rPr>
              <a:t>woth</a:t>
            </a:r>
            <a:r>
              <a:rPr lang="en-US" b="0" dirty="0">
                <a:latin typeface="Century Gothic"/>
                <a:ea typeface="Arial"/>
                <a:cs typeface="Arial"/>
                <a:sym typeface="Arial"/>
              </a:rPr>
              <a:t> a sharpie is all that’s needed!</a:t>
            </a:r>
            <a:endParaRPr lang="en-US" b="0" i="0" u="none" dirty="0">
              <a:latin typeface="Century Gothic"/>
              <a:ea typeface="Arial"/>
              <a:cs typeface="Arial"/>
              <a:sym typeface="Arial"/>
            </a:endParaRPr>
          </a:p>
          <a:p>
            <a:pPr marL="342900" marR="0" lvl="0" indent="-342900" algn="l" rtl="0">
              <a:lnSpc>
                <a:spcPct val="90000"/>
              </a:lnSpc>
              <a:spcBef>
                <a:spcPts val="0"/>
              </a:spcBef>
              <a:spcAft>
                <a:spcPts val="0"/>
              </a:spcAft>
              <a:buClr>
                <a:schemeClr val="dk1"/>
              </a:buClr>
              <a:buSzPts val="2400"/>
              <a:buFont typeface="Arial" panose="020B0604020202020204" pitchFamily="34" charset="0"/>
              <a:buChar char="•"/>
            </a:pPr>
            <a:endParaRPr lang="en-US" b="0" dirty="0">
              <a:latin typeface="Century Gothic" panose="020B0502020202020204" pitchFamily="34" charset="0"/>
              <a:ea typeface="Arial"/>
              <a:cs typeface="Arial"/>
              <a:sym typeface="Arial"/>
            </a:endParaRPr>
          </a:p>
          <a:p>
            <a:pPr marL="342900" indent="-342900">
              <a:lnSpc>
                <a:spcPct val="90000"/>
              </a:lnSpc>
              <a:spcBef>
                <a:spcPts val="0"/>
              </a:spcBef>
              <a:buClr>
                <a:schemeClr val="dk1"/>
              </a:buClr>
              <a:buSzPts val="2400"/>
              <a:buFont typeface="Arial" panose="020B0604020202020204" pitchFamily="34" charset="0"/>
              <a:buChar char="•"/>
            </a:pPr>
            <a:r>
              <a:rPr lang="en-GB" b="0" dirty="0">
                <a:latin typeface="Century Gothic"/>
                <a:ea typeface="Arial"/>
                <a:cs typeface="Arial"/>
                <a:sym typeface="Arial"/>
              </a:rPr>
              <a:t>If hair is long enough to be tied up it must be. Please can children wear plain hair bands/ clips.</a:t>
            </a:r>
            <a:endParaRPr lang="en-US" b="0" i="0" u="none" dirty="0">
              <a:solidFill>
                <a:schemeClr val="dk1"/>
              </a:solidFill>
              <a:latin typeface="Century Gothic"/>
              <a:ea typeface="Arial"/>
              <a:cs typeface="Arial"/>
              <a:sym typeface="Arial"/>
            </a:endParaRPr>
          </a:p>
          <a:p>
            <a:pPr marL="342900" marR="0" lvl="0" indent="-342900" algn="l" rtl="0">
              <a:lnSpc>
                <a:spcPct val="90000"/>
              </a:lnSpc>
              <a:spcBef>
                <a:spcPts val="0"/>
              </a:spcBef>
              <a:spcAft>
                <a:spcPts val="0"/>
              </a:spcAft>
              <a:buClr>
                <a:schemeClr val="dk1"/>
              </a:buClr>
              <a:buSzPts val="2400"/>
              <a:buFont typeface="Arial" panose="020B0604020202020204" pitchFamily="34" charset="0"/>
              <a:buChar char="•"/>
            </a:pPr>
            <a:endParaRPr lang="en-US" b="0" dirty="0">
              <a:latin typeface="Century Gothic" panose="020B0502020202020204" pitchFamily="34" charset="0"/>
              <a:ea typeface="Arial"/>
              <a:cs typeface="Arial"/>
              <a:sym typeface="Arial"/>
            </a:endParaRPr>
          </a:p>
          <a:p>
            <a:pPr marL="342900" marR="0" lvl="0" indent="-342900" algn="l" rtl="0">
              <a:lnSpc>
                <a:spcPct val="90000"/>
              </a:lnSpc>
              <a:spcBef>
                <a:spcPts val="0"/>
              </a:spcBef>
              <a:spcAft>
                <a:spcPts val="0"/>
              </a:spcAft>
              <a:buClr>
                <a:schemeClr val="dk1"/>
              </a:buClr>
              <a:buSzPts val="2400"/>
              <a:buFont typeface="Arial" panose="020B0604020202020204" pitchFamily="34" charset="0"/>
              <a:buChar char="•"/>
            </a:pPr>
            <a:r>
              <a:rPr lang="en-US" b="0" i="0" u="none" dirty="0">
                <a:latin typeface="Century Gothic"/>
                <a:ea typeface="Arial"/>
                <a:cs typeface="Arial"/>
                <a:sym typeface="Arial"/>
              </a:rPr>
              <a:t>PE kit</a:t>
            </a:r>
            <a:r>
              <a:rPr lang="en-US" b="0" dirty="0">
                <a:latin typeface="Century Gothic"/>
                <a:ea typeface="Arial"/>
                <a:cs typeface="Arial"/>
                <a:sym typeface="Arial"/>
              </a:rPr>
              <a:t> needs to be worn to school on child’s PE day </a:t>
            </a:r>
            <a:r>
              <a:rPr lang="en-US" dirty="0">
                <a:latin typeface="Century Gothic"/>
                <a:ea typeface="Arial"/>
                <a:cs typeface="Arial"/>
                <a:sym typeface="Arial"/>
              </a:rPr>
              <a:t>(Tuesday and Thursday) </a:t>
            </a:r>
            <a:r>
              <a:rPr lang="en-US" b="0" dirty="0">
                <a:latin typeface="Century Gothic"/>
                <a:ea typeface="Arial"/>
                <a:cs typeface="Arial"/>
                <a:sym typeface="Arial"/>
              </a:rPr>
              <a:t>and </a:t>
            </a:r>
            <a:r>
              <a:rPr lang="en-US" b="0" u="sng" dirty="0">
                <a:latin typeface="Century Gothic"/>
                <a:ea typeface="Arial"/>
                <a:cs typeface="Arial"/>
                <a:sym typeface="Arial"/>
              </a:rPr>
              <a:t>MUST</a:t>
            </a:r>
            <a:r>
              <a:rPr lang="en-US" b="0" dirty="0">
                <a:latin typeface="Century Gothic"/>
                <a:ea typeface="Arial"/>
                <a:cs typeface="Arial"/>
                <a:sym typeface="Arial"/>
              </a:rPr>
              <a:t> be clearly labelled</a:t>
            </a:r>
            <a:r>
              <a:rPr lang="en-US" b="0" i="0" u="none" dirty="0">
                <a:latin typeface="Century Gothic"/>
                <a:ea typeface="Arial"/>
                <a:cs typeface="Arial"/>
                <a:sym typeface="Arial"/>
              </a:rPr>
              <a:t>.</a:t>
            </a:r>
            <a:endParaRPr dirty="0">
              <a:latin typeface="Century Gothic"/>
            </a:endParaRPr>
          </a:p>
          <a:p>
            <a:pPr marL="342900" indent="-342900">
              <a:lnSpc>
                <a:spcPct val="90000"/>
              </a:lnSpc>
              <a:buClr>
                <a:schemeClr val="dk1"/>
              </a:buClr>
              <a:buSzPts val="2400"/>
              <a:buFont typeface="Arial" panose="020B0604020202020204" pitchFamily="34" charset="0"/>
              <a:buChar char="•"/>
            </a:pPr>
            <a:r>
              <a:rPr lang="en-US" b="0" i="0" u="none" dirty="0">
                <a:latin typeface="Century Gothic"/>
                <a:ea typeface="Arial"/>
                <a:cs typeface="Arial"/>
                <a:sym typeface="Arial"/>
              </a:rPr>
              <a:t>Earrings must be plain studs and only one in each</a:t>
            </a:r>
            <a:r>
              <a:rPr lang="en-US" dirty="0">
                <a:latin typeface="Century Gothic"/>
                <a:ea typeface="Arial"/>
                <a:cs typeface="Arial"/>
              </a:rPr>
              <a:t> </a:t>
            </a:r>
            <a:r>
              <a:rPr lang="en-US" b="0" i="0" u="none" dirty="0">
                <a:latin typeface="Century Gothic"/>
                <a:ea typeface="Arial"/>
                <a:cs typeface="Arial"/>
                <a:sym typeface="Arial"/>
              </a:rPr>
              <a:t>ear. They are not permitted to be worn during PE. For the first 6 weeks they may be covered with tape (which the child will have to apply and provide). Afte</a:t>
            </a:r>
            <a:r>
              <a:rPr lang="en-US" b="0" dirty="0">
                <a:latin typeface="Century Gothic"/>
                <a:ea typeface="Arial"/>
                <a:cs typeface="Arial"/>
                <a:sym typeface="Arial"/>
              </a:rPr>
              <a:t>r </a:t>
            </a:r>
            <a:r>
              <a:rPr lang="en-US" b="0" i="0" u="none" dirty="0">
                <a:latin typeface="Century Gothic"/>
                <a:ea typeface="Arial"/>
                <a:cs typeface="Arial"/>
                <a:sym typeface="Arial"/>
              </a:rPr>
              <a:t>which, children</a:t>
            </a:r>
            <a:r>
              <a:rPr lang="en-US" b="0" dirty="0">
                <a:latin typeface="Century Gothic"/>
                <a:ea typeface="Arial"/>
                <a:cs typeface="Arial"/>
                <a:sym typeface="Arial"/>
              </a:rPr>
              <a:t> </a:t>
            </a:r>
            <a:r>
              <a:rPr lang="en-US" b="0" i="0" u="none" dirty="0">
                <a:latin typeface="Century Gothic"/>
                <a:ea typeface="Arial"/>
                <a:cs typeface="Arial"/>
                <a:sym typeface="Arial"/>
              </a:rPr>
              <a:t>must manage themselves.</a:t>
            </a:r>
            <a:endParaRPr dirty="0">
              <a:latin typeface="Century Gothic"/>
            </a:endParaRPr>
          </a:p>
          <a:p>
            <a:pPr marL="342900" marR="0" lvl="0" indent="-342900" algn="l" rtl="0">
              <a:spcBef>
                <a:spcPts val="800"/>
              </a:spcBef>
              <a:spcAft>
                <a:spcPts val="0"/>
              </a:spcAft>
              <a:buNone/>
            </a:pPr>
            <a:endParaRPr sz="2400" b="0" i="0" u="none" dirty="0">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01683840-07F2-4F5C-9401-BC342300E193}"/>
              </a:ext>
            </a:extLst>
          </p:cNvPr>
          <p:cNvPicPr>
            <a:picLocks noChangeAspect="1"/>
          </p:cNvPicPr>
          <p:nvPr/>
        </p:nvPicPr>
        <p:blipFill>
          <a:blip r:embed="rId5"/>
          <a:stretch>
            <a:fillRect/>
          </a:stretch>
        </p:blipFill>
        <p:spPr>
          <a:xfrm>
            <a:off x="492368" y="3554437"/>
            <a:ext cx="4994031" cy="331270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9EFD9C2-5AF3-9B08-E8A2-BDAF76F6AC60}"/>
              </a:ext>
            </a:extLst>
          </p:cNvPr>
          <p:cNvSpPr txBox="1"/>
          <p:nvPr/>
        </p:nvSpPr>
        <p:spPr>
          <a:xfrm>
            <a:off x="488242" y="324644"/>
            <a:ext cx="7598229" cy="424731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1800" b="1" dirty="0">
                <a:latin typeface="Century Gothic"/>
              </a:rPr>
              <a:t>Wellies and waterproofs</a:t>
            </a:r>
            <a:r>
              <a:rPr lang="en-US" sz="1800" dirty="0">
                <a:latin typeface="Century Gothic"/>
              </a:rPr>
              <a:t>- Please bring a pair of wellies into school to keep at school so we can use them whenever needed. We get outside in the garden each day and will need them for Forest school. If your child also has their own waterproof trousers then these would be useful to have in school as well.</a:t>
            </a:r>
          </a:p>
          <a:p>
            <a:pPr marL="285750" indent="-285750">
              <a:buFont typeface="Arial" panose="020B0604020202020204" pitchFamily="34" charset="0"/>
              <a:buChar char="•"/>
            </a:pPr>
            <a:r>
              <a:rPr lang="en-US" sz="1800" b="1" dirty="0">
                <a:latin typeface="Century Gothic"/>
              </a:rPr>
              <a:t>Water bottles- </a:t>
            </a:r>
            <a:r>
              <a:rPr lang="en-US" sz="1800" dirty="0">
                <a:latin typeface="Century Gothic"/>
              </a:rPr>
              <a:t>Please can every child have one for the classroom. We are happy to wash them out and refill them. It means there is less ‘stuff’ for the children to carry to and from school. Have a separate drink bottle for children having a packed lunch.</a:t>
            </a:r>
          </a:p>
          <a:p>
            <a:pPr marL="285750" indent="-285750">
              <a:buFont typeface="Arial" panose="020B0604020202020204" pitchFamily="34" charset="0"/>
              <a:buChar char="•"/>
            </a:pPr>
            <a:r>
              <a:rPr lang="en-US" sz="1800" b="1" dirty="0">
                <a:latin typeface="Century Gothic" panose="020B0502020202020204" pitchFamily="34" charset="0"/>
              </a:rPr>
              <a:t>Jumpers</a:t>
            </a:r>
            <a:r>
              <a:rPr lang="en-US" sz="1800" dirty="0">
                <a:latin typeface="Century Gothic" panose="020B0502020202020204" pitchFamily="34" charset="0"/>
              </a:rPr>
              <a:t>- Please ensure jumpers are named! We have a jumper box in class for the children to keep them in if they are not wearing them.</a:t>
            </a:r>
          </a:p>
          <a:p>
            <a:pPr marL="285750" indent="-285750">
              <a:buFont typeface="Arial" panose="020B0604020202020204" pitchFamily="34" charset="0"/>
              <a:buChar char="•"/>
            </a:pPr>
            <a:endParaRPr lang="en-GB" sz="1800" dirty="0">
              <a:latin typeface="Century Gothic" panose="020B0502020202020204" pitchFamily="34" charset="0"/>
            </a:endParaRPr>
          </a:p>
        </p:txBody>
      </p:sp>
      <p:sp>
        <p:nvSpPr>
          <p:cNvPr id="7" name="AutoShape 2" descr="Trespass Girls Puddle Rainbow Printed Wellington Boots Rainbow Stripe - Size 8K">
            <a:extLst>
              <a:ext uri="{FF2B5EF4-FFF2-40B4-BE49-F238E27FC236}">
                <a16:creationId xmlns:a16="http://schemas.microsoft.com/office/drawing/2014/main" id="{AF6397CE-9F97-6641-68EC-BEB66560B73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0D1A932E-156A-5405-3320-1C0B63D4A6EB}"/>
              </a:ext>
            </a:extLst>
          </p:cNvPr>
          <p:cNvPicPr>
            <a:picLocks noChangeAspect="1"/>
          </p:cNvPicPr>
          <p:nvPr/>
        </p:nvPicPr>
        <p:blipFill>
          <a:blip r:embed="rId2"/>
          <a:stretch>
            <a:fillRect/>
          </a:stretch>
        </p:blipFill>
        <p:spPr>
          <a:xfrm>
            <a:off x="827314" y="4399190"/>
            <a:ext cx="2000250" cy="2000250"/>
          </a:xfrm>
          <a:prstGeom prst="rect">
            <a:avLst/>
          </a:prstGeom>
        </p:spPr>
      </p:pic>
      <p:pic>
        <p:nvPicPr>
          <p:cNvPr id="10" name="Picture 9">
            <a:extLst>
              <a:ext uri="{FF2B5EF4-FFF2-40B4-BE49-F238E27FC236}">
                <a16:creationId xmlns:a16="http://schemas.microsoft.com/office/drawing/2014/main" id="{008895B8-5FD1-2FC7-C984-8CF5FAA949B8}"/>
              </a:ext>
            </a:extLst>
          </p:cNvPr>
          <p:cNvPicPr>
            <a:picLocks noChangeAspect="1"/>
          </p:cNvPicPr>
          <p:nvPr/>
        </p:nvPicPr>
        <p:blipFill>
          <a:blip r:embed="rId3"/>
          <a:srcRect l="27465" r="26392"/>
          <a:stretch/>
        </p:blipFill>
        <p:spPr>
          <a:xfrm>
            <a:off x="8077200" y="3276600"/>
            <a:ext cx="936171" cy="2000250"/>
          </a:xfrm>
          <a:prstGeom prst="rect">
            <a:avLst/>
          </a:prstGeom>
        </p:spPr>
      </p:pic>
      <p:pic>
        <p:nvPicPr>
          <p:cNvPr id="11" name="Picture 10">
            <a:extLst>
              <a:ext uri="{FF2B5EF4-FFF2-40B4-BE49-F238E27FC236}">
                <a16:creationId xmlns:a16="http://schemas.microsoft.com/office/drawing/2014/main" id="{7B49DDB7-8B8E-E0EF-EB69-DFA5FD6765B5}"/>
              </a:ext>
            </a:extLst>
          </p:cNvPr>
          <p:cNvPicPr>
            <a:picLocks noChangeAspect="1"/>
          </p:cNvPicPr>
          <p:nvPr/>
        </p:nvPicPr>
        <p:blipFill>
          <a:blip r:embed="rId4"/>
          <a:stretch>
            <a:fillRect/>
          </a:stretch>
        </p:blipFill>
        <p:spPr>
          <a:xfrm>
            <a:off x="4444093" y="4276725"/>
            <a:ext cx="2171700" cy="2171700"/>
          </a:xfrm>
          <a:prstGeom prst="rect">
            <a:avLst/>
          </a:prstGeom>
        </p:spPr>
      </p:pic>
    </p:spTree>
    <p:extLst>
      <p:ext uri="{BB962C8B-B14F-4D97-AF65-F5344CB8AC3E}">
        <p14:creationId xmlns:p14="http://schemas.microsoft.com/office/powerpoint/2010/main" val="3655627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7"/>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Century Gothic" panose="020B0502020202020204" pitchFamily="34" charset="0"/>
                <a:ea typeface="Arial"/>
                <a:cs typeface="Arial"/>
                <a:sym typeface="Arial"/>
              </a:rPr>
              <a:t>COMMUNICATION</a:t>
            </a:r>
            <a:endParaRPr>
              <a:latin typeface="Century Gothic" panose="020B0502020202020204" pitchFamily="34" charset="0"/>
            </a:endParaRPr>
          </a:p>
        </p:txBody>
      </p:sp>
      <p:sp>
        <p:nvSpPr>
          <p:cNvPr id="110" name="Google Shape;110;p17"/>
          <p:cNvSpPr txBox="1">
            <a:spLocks noGrp="1"/>
          </p:cNvSpPr>
          <p:nvPr>
            <p:ph type="body" idx="1"/>
          </p:nvPr>
        </p:nvSpPr>
        <p:spPr>
          <a:xfrm>
            <a:off x="140677" y="981075"/>
            <a:ext cx="8679472" cy="447719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Aft>
                <a:spcPts val="0"/>
              </a:spcAft>
              <a:buClr>
                <a:schemeClr val="dk1"/>
              </a:buClr>
              <a:buSzPts val="2300"/>
              <a:buFont typeface="Arial" panose="020B0604020202020204" pitchFamily="34" charset="0"/>
              <a:buChar char="•"/>
            </a:pPr>
            <a:r>
              <a:rPr lang="en-US" sz="1800" b="0" i="0" u="none" dirty="0">
                <a:latin typeface="Century Gothic"/>
                <a:ea typeface="Arial"/>
                <a:cs typeface="Arial"/>
                <a:sym typeface="Arial"/>
              </a:rPr>
              <a:t>There is always a teacher on duty at the start of the day.</a:t>
            </a:r>
            <a:endParaRPr lang="en-US"/>
          </a:p>
          <a:p>
            <a:pPr marL="34290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1800" b="0" dirty="0">
                <a:latin typeface="Century Gothic"/>
                <a:cs typeface="Arial"/>
                <a:sym typeface="Arial"/>
              </a:rPr>
              <a:t>Messages may also be sent via Dojo, mainly class reminders and news of what we have been up to.</a:t>
            </a:r>
            <a:endParaRPr sz="1800" dirty="0">
              <a:latin typeface="Century Gothic"/>
            </a:endParaRPr>
          </a:p>
          <a:p>
            <a:pPr marL="342900" indent="-342900">
              <a:buClr>
                <a:schemeClr val="dk1"/>
              </a:buClr>
              <a:buSzPts val="2300"/>
              <a:buFont typeface="Arial" panose="020B0604020202020204" pitchFamily="34" charset="0"/>
              <a:buChar char="•"/>
            </a:pPr>
            <a:r>
              <a:rPr lang="en-US" sz="1800" b="0" i="0" u="none" dirty="0">
                <a:latin typeface="Century Gothic"/>
                <a:ea typeface="Arial"/>
                <a:cs typeface="Arial"/>
                <a:sym typeface="Arial"/>
              </a:rPr>
              <a:t>Parents can speak to</a:t>
            </a:r>
            <a:r>
              <a:rPr lang="en-US" sz="1800" b="0" dirty="0">
                <a:latin typeface="Century Gothic"/>
                <a:ea typeface="Arial"/>
                <a:cs typeface="Arial"/>
                <a:sym typeface="Arial"/>
              </a:rPr>
              <a:t> staff</a:t>
            </a:r>
            <a:r>
              <a:rPr lang="en-US" sz="1800" b="0" i="0" u="none" dirty="0">
                <a:latin typeface="Century Gothic"/>
                <a:ea typeface="Arial"/>
                <a:cs typeface="Arial"/>
                <a:sym typeface="Arial"/>
              </a:rPr>
              <a:t> at the end of the day.</a:t>
            </a:r>
            <a:r>
              <a:rPr lang="en-US" sz="1800" b="0" dirty="0">
                <a:latin typeface="Century Gothic"/>
                <a:ea typeface="Arial"/>
                <a:cs typeface="Arial"/>
                <a:sym typeface="Arial"/>
              </a:rPr>
              <a:t> Please allow all children to be dismissed first. You can also get a message to me through the office.</a:t>
            </a:r>
            <a:endParaRPr lang="en-US" sz="1800" b="0" dirty="0">
              <a:latin typeface="Century Gothic"/>
              <a:cs typeface="Arial"/>
            </a:endParaRPr>
          </a:p>
          <a:p>
            <a:pPr marL="342900" indent="-342900">
              <a:spcBef>
                <a:spcPts val="0"/>
              </a:spcBef>
              <a:buClr>
                <a:schemeClr val="dk1"/>
              </a:buClr>
              <a:buSzPts val="2300"/>
              <a:buFont typeface="Arial,Sans-Serif" panose="020B0604020202020204" pitchFamily="34" charset="0"/>
              <a:buChar char="•"/>
            </a:pPr>
            <a:r>
              <a:rPr lang="en-US" sz="1800" b="0" dirty="0">
                <a:latin typeface="Century Gothic"/>
                <a:ea typeface="Arial"/>
                <a:cs typeface="Arial"/>
              </a:rPr>
              <a:t>Reading diaries are checked regularly. This is a good place to pass messages between home and school such as who is collecting from school.</a:t>
            </a:r>
          </a:p>
          <a:p>
            <a:pPr marL="342900" indent="-342900">
              <a:buClr>
                <a:schemeClr val="dk1"/>
              </a:buClr>
              <a:buSzPts val="2300"/>
              <a:buFont typeface="Arial" panose="020B0604020202020204" pitchFamily="34" charset="0"/>
              <a:buChar char="•"/>
            </a:pPr>
            <a:r>
              <a:rPr lang="en-US" sz="1800" b="0" i="0" u="none" dirty="0">
                <a:latin typeface="Century Gothic"/>
                <a:ea typeface="Arial"/>
                <a:cs typeface="Arial"/>
                <a:sym typeface="Arial"/>
              </a:rPr>
              <a:t>Parent Evenings are being held on</a:t>
            </a:r>
            <a:r>
              <a:rPr lang="en-US" sz="1800" b="0" dirty="0">
                <a:latin typeface="Century Gothic"/>
                <a:ea typeface="Arial"/>
                <a:cs typeface="Arial"/>
                <a:sym typeface="Arial"/>
              </a:rPr>
              <a:t> -</a:t>
            </a:r>
            <a:r>
              <a:rPr lang="en-GB" sz="1800" dirty="0"/>
              <a:t>?Nov</a:t>
            </a:r>
            <a:endParaRPr lang="en-US" sz="1800" b="0" dirty="0">
              <a:latin typeface="Century Gothic"/>
              <a:ea typeface="Arial"/>
              <a:cs typeface="Arial"/>
              <a:sym typeface="Arial"/>
            </a:endParaRPr>
          </a:p>
          <a:p>
            <a:pPr marL="342900" indent="-342900">
              <a:buClr>
                <a:schemeClr val="dk1"/>
              </a:buClr>
              <a:buSzPts val="2300"/>
              <a:buFont typeface="Arial" panose="020B0604020202020204" pitchFamily="34" charset="0"/>
              <a:buChar char="•"/>
            </a:pPr>
            <a:endParaRPr lang="en-US" sz="1800" b="0" i="0" u="none" dirty="0">
              <a:latin typeface="Century Gothic" panose="020B0502020202020204" pitchFamily="34" charset="0"/>
              <a:ea typeface="Arial"/>
              <a:cs typeface="Arial"/>
            </a:endParaRPr>
          </a:p>
        </p:txBody>
      </p:sp>
      <p:pic>
        <p:nvPicPr>
          <p:cNvPr id="3" name="Picture 2">
            <a:extLst>
              <a:ext uri="{FF2B5EF4-FFF2-40B4-BE49-F238E27FC236}">
                <a16:creationId xmlns:a16="http://schemas.microsoft.com/office/drawing/2014/main" id="{9AC7B49D-9CB2-4098-ADA7-194825CCCB1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rcRect l="7187" t="7374" r="7951" b="9997"/>
          <a:stretch/>
        </p:blipFill>
        <p:spPr>
          <a:xfrm>
            <a:off x="1376516" y="4502010"/>
            <a:ext cx="2419654" cy="2355990"/>
          </a:xfrm>
          <a:prstGeom prst="rect">
            <a:avLst/>
          </a:prstGeom>
        </p:spPr>
      </p:pic>
      <p:pic>
        <p:nvPicPr>
          <p:cNvPr id="5" name="Picture 4">
            <a:extLst>
              <a:ext uri="{FF2B5EF4-FFF2-40B4-BE49-F238E27FC236}">
                <a16:creationId xmlns:a16="http://schemas.microsoft.com/office/drawing/2014/main" id="{EF5FC20E-50C5-4436-8D6D-09F1C407490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rcRect l="18829" t="26402" r="19255" b="24146"/>
          <a:stretch/>
        </p:blipFill>
        <p:spPr>
          <a:xfrm>
            <a:off x="5899355" y="4329325"/>
            <a:ext cx="2920794" cy="233273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Century Gothic" panose="020B0502020202020204" pitchFamily="34" charset="0"/>
                <a:ea typeface="Arial"/>
                <a:cs typeface="Arial"/>
                <a:sym typeface="Arial"/>
              </a:rPr>
              <a:t>Our Learning Journey</a:t>
            </a:r>
            <a:endParaRPr>
              <a:latin typeface="Century Gothic" panose="020B0502020202020204" pitchFamily="34" charset="0"/>
            </a:endParaRPr>
          </a:p>
        </p:txBody>
      </p:sp>
      <p:sp>
        <p:nvSpPr>
          <p:cNvPr id="122" name="Google Shape;122;p19"/>
          <p:cNvSpPr txBox="1">
            <a:spLocks noGrp="1"/>
          </p:cNvSpPr>
          <p:nvPr>
            <p:ph type="body" idx="1"/>
          </p:nvPr>
        </p:nvSpPr>
        <p:spPr>
          <a:xfrm>
            <a:off x="365761" y="981075"/>
            <a:ext cx="7982902" cy="3968296"/>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Font typeface="Arial" panose="020B0604020202020204" pitchFamily="34" charset="0"/>
              <a:buChar char="•"/>
            </a:pPr>
            <a:r>
              <a:rPr lang="en-GB" sz="1800" b="1" i="0" u="none">
                <a:solidFill>
                  <a:schemeClr val="dk1"/>
                </a:solidFill>
                <a:latin typeface="Century Gothic" panose="020B0502020202020204" pitchFamily="34" charset="0"/>
                <a:sym typeface="Libre Franklin"/>
              </a:rPr>
              <a:t>Personal, Social and Emotional Development</a:t>
            </a:r>
          </a:p>
          <a:p>
            <a:pPr marL="342900" marR="0" lvl="0" indent="-342900" algn="l" rtl="0">
              <a:spcBef>
                <a:spcPts val="800"/>
              </a:spcBef>
              <a:spcAft>
                <a:spcPts val="0"/>
              </a:spcAft>
              <a:buFont typeface="Arial" panose="020B0604020202020204" pitchFamily="34" charset="0"/>
              <a:buChar char="•"/>
            </a:pPr>
            <a:r>
              <a:rPr lang="en-GB" sz="1800">
                <a:latin typeface="Century Gothic" panose="020B0502020202020204" pitchFamily="34" charset="0"/>
              </a:rPr>
              <a:t>Communication and Language</a:t>
            </a:r>
          </a:p>
          <a:p>
            <a:pPr marL="342900" marR="0" lvl="0" indent="-342900" algn="l" rtl="0">
              <a:spcBef>
                <a:spcPts val="800"/>
              </a:spcBef>
              <a:spcAft>
                <a:spcPts val="0"/>
              </a:spcAft>
              <a:buFont typeface="Arial" panose="020B0604020202020204" pitchFamily="34" charset="0"/>
              <a:buChar char="•"/>
            </a:pPr>
            <a:r>
              <a:rPr lang="en-GB" sz="1800" b="1" i="0" u="none">
                <a:solidFill>
                  <a:schemeClr val="dk1"/>
                </a:solidFill>
                <a:latin typeface="Century Gothic" panose="020B0502020202020204" pitchFamily="34" charset="0"/>
                <a:sym typeface="Libre Franklin"/>
              </a:rPr>
              <a:t>Physical Development</a:t>
            </a:r>
          </a:p>
          <a:p>
            <a:pPr marL="342900" marR="0" lvl="0" indent="-342900" algn="l" rtl="0">
              <a:spcBef>
                <a:spcPts val="800"/>
              </a:spcBef>
              <a:spcAft>
                <a:spcPts val="0"/>
              </a:spcAft>
              <a:buFont typeface="Arial" panose="020B0604020202020204" pitchFamily="34" charset="0"/>
              <a:buChar char="•"/>
            </a:pPr>
            <a:r>
              <a:rPr lang="en-GB" sz="1800" b="0">
                <a:latin typeface="Century Gothic" panose="020B0502020202020204" pitchFamily="34" charset="0"/>
              </a:rPr>
              <a:t>Literacy</a:t>
            </a:r>
          </a:p>
          <a:p>
            <a:pPr marL="342900" marR="0" lvl="0" indent="-342900" algn="l" rtl="0">
              <a:spcBef>
                <a:spcPts val="800"/>
              </a:spcBef>
              <a:spcAft>
                <a:spcPts val="0"/>
              </a:spcAft>
              <a:buFont typeface="Arial" panose="020B0604020202020204" pitchFamily="34" charset="0"/>
              <a:buChar char="•"/>
            </a:pPr>
            <a:r>
              <a:rPr lang="en-GB" sz="1800" b="0" i="0" u="none">
                <a:solidFill>
                  <a:schemeClr val="dk1"/>
                </a:solidFill>
                <a:latin typeface="Century Gothic" panose="020B0502020202020204" pitchFamily="34" charset="0"/>
                <a:sym typeface="Libre Franklin"/>
              </a:rPr>
              <a:t>Maths</a:t>
            </a:r>
          </a:p>
          <a:p>
            <a:pPr marL="342900" marR="0" lvl="0" indent="-342900" algn="l" rtl="0">
              <a:spcBef>
                <a:spcPts val="800"/>
              </a:spcBef>
              <a:spcAft>
                <a:spcPts val="0"/>
              </a:spcAft>
              <a:buFont typeface="Arial" panose="020B0604020202020204" pitchFamily="34" charset="0"/>
              <a:buChar char="•"/>
            </a:pPr>
            <a:r>
              <a:rPr lang="en-GB" sz="1800" b="0">
                <a:latin typeface="Century Gothic" panose="020B0502020202020204" pitchFamily="34" charset="0"/>
              </a:rPr>
              <a:t>Expressive Art and Design</a:t>
            </a:r>
          </a:p>
          <a:p>
            <a:pPr marL="342900" marR="0" lvl="0" indent="-342900" algn="l" rtl="0">
              <a:spcBef>
                <a:spcPts val="800"/>
              </a:spcBef>
              <a:spcAft>
                <a:spcPts val="0"/>
              </a:spcAft>
              <a:buFont typeface="Arial" panose="020B0604020202020204" pitchFamily="34" charset="0"/>
              <a:buChar char="•"/>
            </a:pPr>
            <a:r>
              <a:rPr lang="en-GB" sz="1800" b="0" i="0" u="none">
                <a:solidFill>
                  <a:schemeClr val="dk1"/>
                </a:solidFill>
                <a:latin typeface="Century Gothic" panose="020B0502020202020204" pitchFamily="34" charset="0"/>
                <a:sym typeface="Libre Franklin"/>
              </a:rPr>
              <a:t>Understanding the World</a:t>
            </a:r>
            <a:endParaRPr sz="1800" b="0" i="0" u="none">
              <a:solidFill>
                <a:schemeClr val="dk1"/>
              </a:solidFill>
              <a:latin typeface="Century Gothic" panose="020B0502020202020204" pitchFamily="34" charset="0"/>
              <a:sym typeface="Libre Franklin"/>
            </a:endParaRPr>
          </a:p>
        </p:txBody>
      </p:sp>
      <p:pic>
        <p:nvPicPr>
          <p:cNvPr id="8194" name="Picture 2" descr="Light bulb cartoon isolated Royalty Free Vector Image">
            <a:extLst>
              <a:ext uri="{FF2B5EF4-FFF2-40B4-BE49-F238E27FC236}">
                <a16:creationId xmlns:a16="http://schemas.microsoft.com/office/drawing/2014/main" id="{6E2B1B3E-1447-45CB-98E2-759572CF000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386167" y="1881700"/>
            <a:ext cx="2057400" cy="2219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0D0493F-310F-4A1F-B5FB-84030D075FB4}"/>
              </a:ext>
            </a:extLst>
          </p:cNvPr>
          <p:cNvPicPr>
            <a:picLocks noChangeAspect="1"/>
          </p:cNvPicPr>
          <p:nvPr/>
        </p:nvPicPr>
        <p:blipFill>
          <a:blip r:embed="rId5"/>
          <a:stretch>
            <a:fillRect/>
          </a:stretch>
        </p:blipFill>
        <p:spPr>
          <a:xfrm>
            <a:off x="6822684" y="13775"/>
            <a:ext cx="2219326" cy="2219326"/>
          </a:xfrm>
          <a:prstGeom prst="rect">
            <a:avLst/>
          </a:prstGeom>
        </p:spPr>
      </p:pic>
      <p:pic>
        <p:nvPicPr>
          <p:cNvPr id="5" name="Picture 4">
            <a:extLst>
              <a:ext uri="{FF2B5EF4-FFF2-40B4-BE49-F238E27FC236}">
                <a16:creationId xmlns:a16="http://schemas.microsoft.com/office/drawing/2014/main" id="{A7F14BC7-F286-4622-9FB3-51A784A4557C}"/>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8875" b="90000" l="9200" r="93200">
                        <a14:foregroundMark x1="12867" y1="64250" x2="13133" y2="60750"/>
                        <a14:foregroundMark x1="11800" y1="53813" x2="9200" y2="53000"/>
                        <a14:foregroundMark x1="9800" y1="53375" x2="9800" y2="53375"/>
                        <a14:foregroundMark x1="86400" y1="46000" x2="89467" y2="46188"/>
                        <a14:foregroundMark x1="90333" y1="48438" x2="92733" y2="43750"/>
                        <a14:foregroundMark x1="92733" y1="42500" x2="92733" y2="42500"/>
                        <a14:foregroundMark x1="89667" y1="41500" x2="93200" y2="44563"/>
                        <a14:foregroundMark x1="50333" y1="12562" x2="50333" y2="10125"/>
                        <a14:foregroundMark x1="52267" y1="11938" x2="54267" y2="8875"/>
                        <a14:foregroundMark x1="11133" y1="49063" x2="9200" y2="51938"/>
                      </a14:backgroundRemoval>
                    </a14:imgEffect>
                  </a14:imgLayer>
                </a14:imgProps>
              </a:ext>
            </a:extLst>
          </a:blip>
          <a:stretch>
            <a:fillRect/>
          </a:stretch>
        </p:blipFill>
        <p:spPr>
          <a:xfrm rot="10800000">
            <a:off x="6721594" y="2689510"/>
            <a:ext cx="2646590" cy="2823029"/>
          </a:xfrm>
          <a:prstGeom prst="rect">
            <a:avLst/>
          </a:prstGeom>
        </p:spPr>
      </p:pic>
      <p:sp>
        <p:nvSpPr>
          <p:cNvPr id="6" name="TextBox 5">
            <a:extLst>
              <a:ext uri="{FF2B5EF4-FFF2-40B4-BE49-F238E27FC236}">
                <a16:creationId xmlns:a16="http://schemas.microsoft.com/office/drawing/2014/main" id="{73EEDB14-7D72-4061-A2FF-A8D62EF59F0D}"/>
              </a:ext>
            </a:extLst>
          </p:cNvPr>
          <p:cNvSpPr txBox="1"/>
          <p:nvPr/>
        </p:nvSpPr>
        <p:spPr>
          <a:xfrm>
            <a:off x="365761" y="4486895"/>
            <a:ext cx="7341577" cy="369332"/>
          </a:xfrm>
          <a:prstGeom prst="rect">
            <a:avLst/>
          </a:prstGeom>
          <a:noFill/>
        </p:spPr>
        <p:txBody>
          <a:bodyPr wrap="square" rtlCol="0">
            <a:spAutoFit/>
          </a:bodyPr>
          <a:lstStyle/>
          <a:p>
            <a:r>
              <a:rPr lang="en-GB" sz="1800">
                <a:latin typeface="Lucida Handwriting" panose="03010101010101010101" pitchFamily="66" charset="0"/>
              </a:rPr>
              <a:t>“Play is the work of a child!” _ Maria Montessori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178535" y="135979"/>
            <a:ext cx="7521575" cy="549275"/>
          </a:xfrm>
          <a:prstGeom prst="rect">
            <a:avLst/>
          </a:prstGeom>
          <a:noFill/>
          <a:ln>
            <a:noFill/>
          </a:ln>
        </p:spPr>
        <p:txBody>
          <a:bodyPr spcFirstLastPara="1" wrap="square" lIns="91425" tIns="45700" rIns="91425" bIns="45700" anchor="ctr" anchorCtr="0">
            <a:noAutofit/>
          </a:bodyPr>
          <a:lstStyle/>
          <a:p>
            <a:pPr>
              <a:buClr>
                <a:schemeClr val="dk1"/>
              </a:buClr>
              <a:buSzPts val="2800"/>
            </a:pPr>
            <a:r>
              <a:rPr lang="en-US" b="1" u="sng">
                <a:latin typeface="Century Gothic"/>
                <a:cs typeface="Arial"/>
                <a:sym typeface="Arial"/>
              </a:rPr>
              <a:t>Phonics and Reading</a:t>
            </a:r>
            <a:endParaRPr>
              <a:latin typeface="Century Gothic" panose="020B0502020202020204" pitchFamily="34" charset="0"/>
            </a:endParaRPr>
          </a:p>
        </p:txBody>
      </p:sp>
      <p:sp>
        <p:nvSpPr>
          <p:cNvPr id="122" name="Google Shape;122;p19"/>
          <p:cNvSpPr txBox="1">
            <a:spLocks noGrp="1"/>
          </p:cNvSpPr>
          <p:nvPr>
            <p:ph type="body" idx="1"/>
          </p:nvPr>
        </p:nvSpPr>
        <p:spPr>
          <a:xfrm>
            <a:off x="73155" y="339699"/>
            <a:ext cx="8997689" cy="3968296"/>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800"/>
              </a:spcBef>
              <a:spcAft>
                <a:spcPts val="0"/>
              </a:spcAft>
              <a:buClr>
                <a:schemeClr val="dk1"/>
              </a:buClr>
              <a:buSzPts val="1600"/>
              <a:buFont typeface="Arial"/>
              <a:buNone/>
            </a:pPr>
            <a:endParaRPr sz="1600" b="1" i="0" u="none" dirty="0">
              <a:solidFill>
                <a:schemeClr val="dk1"/>
              </a:solidFill>
              <a:latin typeface="Libre Franklin"/>
              <a:ea typeface="Libre Franklin"/>
              <a:cs typeface="Libre Franklin"/>
              <a:sym typeface="Libre Franklin"/>
            </a:endParaRPr>
          </a:p>
          <a:p>
            <a:pPr marL="342900" indent="-342900">
              <a:buFont typeface="Arial" panose="020B0604020202020204" pitchFamily="34" charset="0"/>
              <a:buChar char="•"/>
            </a:pPr>
            <a:r>
              <a:rPr lang="en-GB" sz="1800" b="0" dirty="0">
                <a:latin typeface="Century Gothic"/>
              </a:rPr>
              <a:t>Phonics and reading will take place every day at school. We begin by learning Level 2 Phonics following the Twinkl scheme.</a:t>
            </a:r>
          </a:p>
          <a:p>
            <a:pPr marL="342900" indent="-342900">
              <a:buFont typeface="Arial" panose="020B0604020202020204" pitchFamily="34" charset="0"/>
              <a:buChar char="•"/>
            </a:pPr>
            <a:r>
              <a:rPr lang="en-GB" sz="1800" b="0" dirty="0">
                <a:latin typeface="Century Gothic"/>
              </a:rPr>
              <a:t>From time to time, you will receive a parent pack home. This will show you which letters/ sounds your child has been exposed to that week. Each sound comes with an action. We encourage lots of practise at home to maximise progress.</a:t>
            </a:r>
          </a:p>
          <a:p>
            <a:pPr marL="342900" indent="-342900">
              <a:buFont typeface="Arial" panose="020B0604020202020204" pitchFamily="34" charset="0"/>
              <a:buChar char="•"/>
            </a:pPr>
            <a:r>
              <a:rPr lang="en-GB" sz="1800" b="0" dirty="0">
                <a:latin typeface="Century Gothic"/>
              </a:rPr>
              <a:t>Your child will begin reading with Rhino Readers. These books will be sent home weekly. The scheme is designed to improve fluency.</a:t>
            </a:r>
            <a:endParaRPr lang="en-GB" sz="1800" b="0" dirty="0">
              <a:latin typeface="Century Gothic" panose="020B0502020202020204" pitchFamily="34" charset="0"/>
            </a:endParaRPr>
          </a:p>
          <a:p>
            <a:pPr marL="342900" indent="-342900">
              <a:buFont typeface="Arial" panose="020B0604020202020204" pitchFamily="34" charset="0"/>
              <a:buChar char="•"/>
            </a:pPr>
            <a:r>
              <a:rPr lang="en-GB" sz="1800" b="0" dirty="0">
                <a:latin typeface="Century Gothic"/>
              </a:rPr>
              <a:t>Your child will move up a level when they are reading fluently, with comprehension and have been exposed to the appropriate sounds.</a:t>
            </a:r>
          </a:p>
        </p:txBody>
      </p:sp>
      <p:pic>
        <p:nvPicPr>
          <p:cNvPr id="2" name="Picture 1" descr="A cartoon of a rhinoceros reading a book&#10;&#10;Description automatically generated">
            <a:extLst>
              <a:ext uri="{FF2B5EF4-FFF2-40B4-BE49-F238E27FC236}">
                <a16:creationId xmlns:a16="http://schemas.microsoft.com/office/drawing/2014/main" id="{7F8D9BE2-0B62-F96B-E980-B9734973EC41}"/>
              </a:ext>
            </a:extLst>
          </p:cNvPr>
          <p:cNvPicPr>
            <a:picLocks noChangeAspect="1"/>
          </p:cNvPicPr>
          <p:nvPr/>
        </p:nvPicPr>
        <p:blipFill>
          <a:blip r:embed="rId3"/>
          <a:stretch>
            <a:fillRect/>
          </a:stretch>
        </p:blipFill>
        <p:spPr>
          <a:xfrm>
            <a:off x="7292285" y="3964505"/>
            <a:ext cx="1706590" cy="1700561"/>
          </a:xfrm>
          <a:prstGeom prst="rect">
            <a:avLst/>
          </a:prstGeom>
        </p:spPr>
      </p:pic>
      <p:pic>
        <p:nvPicPr>
          <p:cNvPr id="4" name="Picture 3" descr="Rhino Readers - Phonics-led reading scheme collection of books">
            <a:extLst>
              <a:ext uri="{FF2B5EF4-FFF2-40B4-BE49-F238E27FC236}">
                <a16:creationId xmlns:a16="http://schemas.microsoft.com/office/drawing/2014/main" id="{1888448B-CDD8-40FB-EBD6-8E1A2D3013ED}"/>
              </a:ext>
            </a:extLst>
          </p:cNvPr>
          <p:cNvPicPr>
            <a:picLocks noChangeAspect="1"/>
          </p:cNvPicPr>
          <p:nvPr/>
        </p:nvPicPr>
        <p:blipFill>
          <a:blip r:embed="rId4"/>
          <a:stretch>
            <a:fillRect/>
          </a:stretch>
        </p:blipFill>
        <p:spPr>
          <a:xfrm>
            <a:off x="6997669" y="-265879"/>
            <a:ext cx="2208527" cy="1344680"/>
          </a:xfrm>
          <a:prstGeom prst="rect">
            <a:avLst/>
          </a:prstGeom>
        </p:spPr>
      </p:pic>
      <p:pic>
        <p:nvPicPr>
          <p:cNvPr id="8" name="Picture 7" descr="1. Teaching Phonics – Sheringham Woodfields School">
            <a:extLst>
              <a:ext uri="{FF2B5EF4-FFF2-40B4-BE49-F238E27FC236}">
                <a16:creationId xmlns:a16="http://schemas.microsoft.com/office/drawing/2014/main" id="{45B23404-DF35-61F9-6837-95C2938B6A21}"/>
              </a:ext>
            </a:extLst>
          </p:cNvPr>
          <p:cNvPicPr>
            <a:picLocks noChangeAspect="1"/>
          </p:cNvPicPr>
          <p:nvPr/>
        </p:nvPicPr>
        <p:blipFill>
          <a:blip r:embed="rId5"/>
          <a:stretch>
            <a:fillRect/>
          </a:stretch>
        </p:blipFill>
        <p:spPr>
          <a:xfrm>
            <a:off x="2439095" y="3962439"/>
            <a:ext cx="3568166" cy="2564469"/>
          </a:xfrm>
          <a:prstGeom prst="rect">
            <a:avLst/>
          </a:prstGeom>
        </p:spPr>
      </p:pic>
    </p:spTree>
    <p:extLst>
      <p:ext uri="{BB962C8B-B14F-4D97-AF65-F5344CB8AC3E}">
        <p14:creationId xmlns:p14="http://schemas.microsoft.com/office/powerpoint/2010/main" val="3097804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b="1" u="sng">
                <a:latin typeface="Century Gothic"/>
                <a:cs typeface="Arial"/>
                <a:sym typeface="Arial"/>
              </a:rPr>
              <a:t>Assessment</a:t>
            </a:r>
            <a:endParaRPr>
              <a:latin typeface="Century Gothic" panose="020B0502020202020204" pitchFamily="34" charset="0"/>
            </a:endParaRPr>
          </a:p>
        </p:txBody>
      </p:sp>
      <p:sp>
        <p:nvSpPr>
          <p:cNvPr id="122" name="Google Shape;122;p19"/>
          <p:cNvSpPr txBox="1">
            <a:spLocks noGrp="1"/>
          </p:cNvSpPr>
          <p:nvPr>
            <p:ph type="body" idx="1"/>
          </p:nvPr>
        </p:nvSpPr>
        <p:spPr>
          <a:xfrm>
            <a:off x="365761" y="981075"/>
            <a:ext cx="7982902" cy="3968296"/>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indent="-342900">
              <a:buFont typeface="Arial" panose="020B0604020202020204" pitchFamily="34" charset="0"/>
              <a:buChar char="•"/>
            </a:pPr>
            <a:r>
              <a:rPr lang="en-GB" sz="1800" b="0">
                <a:latin typeface="Century Gothic"/>
              </a:rPr>
              <a:t>There are no formal assessments for EYFS.</a:t>
            </a:r>
            <a:endParaRPr lang="en-GB" sz="1800" b="0">
              <a:latin typeface="Century Gothic" panose="020B0502020202020204" pitchFamily="34" charset="0"/>
            </a:endParaRPr>
          </a:p>
          <a:p>
            <a:pPr marL="342900" indent="-342900">
              <a:buFont typeface="Arial" panose="020B0604020202020204" pitchFamily="34" charset="0"/>
              <a:buChar char="•"/>
            </a:pPr>
            <a:r>
              <a:rPr lang="en-GB" sz="1800" b="0">
                <a:latin typeface="Century Gothic"/>
              </a:rPr>
              <a:t>EYFS will have a baseline assessment at the very start of their school life. </a:t>
            </a:r>
          </a:p>
          <a:p>
            <a:pPr marL="342900" indent="-342900">
              <a:buFont typeface="Arial" panose="020B0604020202020204" pitchFamily="34" charset="0"/>
              <a:buChar char="•"/>
            </a:pPr>
            <a:r>
              <a:rPr lang="en-GB" sz="1800" b="0">
                <a:latin typeface="Century Gothic"/>
              </a:rPr>
              <a:t>Your child will be assessed through teacher observation over the year and be graded with GLD (good level of development). You will receive this information in their end of year school report.</a:t>
            </a:r>
            <a:endParaRPr lang="en-GB" sz="1800" b="0">
              <a:latin typeface="Century Gothic" panose="020B0502020202020204" pitchFamily="34" charset="0"/>
            </a:endParaRPr>
          </a:p>
          <a:p>
            <a:pPr marL="342900" indent="-342900">
              <a:buFont typeface="Arial" panose="020B0604020202020204" pitchFamily="34" charset="0"/>
              <a:buChar char="•"/>
            </a:pPr>
            <a:endParaRPr lang="en-GB" sz="1800" b="0" i="0" u="none">
              <a:latin typeface="Century Gothic" panose="020B0502020202020204" pitchFamily="34" charset="0"/>
            </a:endParaRPr>
          </a:p>
        </p:txBody>
      </p:sp>
      <p:pic>
        <p:nvPicPr>
          <p:cNvPr id="8194" name="Picture 2" descr="Light bulb cartoon isolated Royalty Free Vector Image">
            <a:extLst>
              <a:ext uri="{FF2B5EF4-FFF2-40B4-BE49-F238E27FC236}">
                <a16:creationId xmlns:a16="http://schemas.microsoft.com/office/drawing/2014/main" id="{6E2B1B3E-1447-45CB-98E2-759572CF000D}"/>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400955" y="3496631"/>
            <a:ext cx="2057400" cy="22193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0D0493F-310F-4A1F-B5FB-84030D075FB4}"/>
              </a:ext>
            </a:extLst>
          </p:cNvPr>
          <p:cNvPicPr>
            <a:picLocks noChangeAspect="1"/>
          </p:cNvPicPr>
          <p:nvPr/>
        </p:nvPicPr>
        <p:blipFill>
          <a:blip r:embed="rId5"/>
          <a:stretch>
            <a:fillRect/>
          </a:stretch>
        </p:blipFill>
        <p:spPr>
          <a:xfrm>
            <a:off x="7428283" y="101068"/>
            <a:ext cx="1613727" cy="1619183"/>
          </a:xfrm>
          <a:prstGeom prst="rect">
            <a:avLst/>
          </a:prstGeom>
        </p:spPr>
      </p:pic>
      <p:pic>
        <p:nvPicPr>
          <p:cNvPr id="5" name="Picture 4">
            <a:extLst>
              <a:ext uri="{FF2B5EF4-FFF2-40B4-BE49-F238E27FC236}">
                <a16:creationId xmlns:a16="http://schemas.microsoft.com/office/drawing/2014/main" id="{A7F14BC7-F286-4622-9FB3-51A784A4557C}"/>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8875" b="90000" l="9200" r="93200">
                        <a14:foregroundMark x1="12867" y1="64250" x2="13133" y2="60750"/>
                        <a14:foregroundMark x1="11800" y1="53813" x2="9200" y2="53000"/>
                        <a14:foregroundMark x1="9800" y1="53375" x2="9800" y2="53375"/>
                        <a14:foregroundMark x1="86400" y1="46000" x2="89467" y2="46188"/>
                        <a14:foregroundMark x1="90333" y1="48438" x2="92733" y2="43750"/>
                        <a14:foregroundMark x1="92733" y1="42500" x2="92733" y2="42500"/>
                        <a14:foregroundMark x1="89667" y1="41500" x2="93200" y2="44563"/>
                        <a14:foregroundMark x1="50333" y1="12562" x2="50333" y2="10125"/>
                        <a14:foregroundMark x1="52267" y1="11938" x2="54267" y2="8875"/>
                        <a14:foregroundMark x1="11133" y1="49063" x2="9200" y2="51938"/>
                      </a14:backgroundRemoval>
                    </a14:imgEffect>
                  </a14:imgLayer>
                </a14:imgProps>
              </a:ext>
            </a:extLst>
          </a:blip>
          <a:stretch>
            <a:fillRect/>
          </a:stretch>
        </p:blipFill>
        <p:spPr>
          <a:xfrm rot="10800000">
            <a:off x="883837" y="2962302"/>
            <a:ext cx="2646590" cy="2823029"/>
          </a:xfrm>
          <a:prstGeom prst="rect">
            <a:avLst/>
          </a:prstGeom>
        </p:spPr>
      </p:pic>
    </p:spTree>
    <p:extLst>
      <p:ext uri="{BB962C8B-B14F-4D97-AF65-F5344CB8AC3E}">
        <p14:creationId xmlns:p14="http://schemas.microsoft.com/office/powerpoint/2010/main" val="2014387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99CAE-CE42-4F9A-2A1C-D01AC24D8EE9}"/>
              </a:ext>
            </a:extLst>
          </p:cNvPr>
          <p:cNvSpPr>
            <a:spLocks noGrp="1"/>
          </p:cNvSpPr>
          <p:nvPr>
            <p:ph type="title"/>
          </p:nvPr>
        </p:nvSpPr>
        <p:spPr>
          <a:xfrm>
            <a:off x="822325" y="201840"/>
            <a:ext cx="7521575" cy="712560"/>
          </a:xfrm>
        </p:spPr>
        <p:txBody>
          <a:bodyPr/>
          <a:lstStyle/>
          <a:p>
            <a:pPr algn="ctr"/>
            <a:endParaRPr lang="en-US"/>
          </a:p>
          <a:p>
            <a:r>
              <a:rPr lang="en-US" sz="4000">
                <a:solidFill>
                  <a:schemeClr val="accent4"/>
                </a:solidFill>
                <a:latin typeface="Calibri"/>
                <a:ea typeface="Calibri"/>
                <a:cs typeface="Calibri"/>
              </a:rPr>
              <a:t>Forest School</a:t>
            </a:r>
            <a:br>
              <a:rPr lang="en-US"/>
            </a:br>
            <a:endParaRPr lang="en-US"/>
          </a:p>
        </p:txBody>
      </p:sp>
      <p:sp>
        <p:nvSpPr>
          <p:cNvPr id="3" name="Text Placeholder 2">
            <a:extLst>
              <a:ext uri="{FF2B5EF4-FFF2-40B4-BE49-F238E27FC236}">
                <a16:creationId xmlns:a16="http://schemas.microsoft.com/office/drawing/2014/main" id="{52C77047-3DB0-47C7-1FF7-8B09507F1FAC}"/>
              </a:ext>
            </a:extLst>
          </p:cNvPr>
          <p:cNvSpPr>
            <a:spLocks noGrp="1"/>
          </p:cNvSpPr>
          <p:nvPr>
            <p:ph type="body" idx="1"/>
          </p:nvPr>
        </p:nvSpPr>
        <p:spPr>
          <a:xfrm>
            <a:off x="227924" y="929625"/>
            <a:ext cx="8294914" cy="3626248"/>
          </a:xfrm>
        </p:spPr>
        <p:txBody>
          <a:bodyPr/>
          <a:lstStyle/>
          <a:p>
            <a:pPr algn="just"/>
            <a:r>
              <a:rPr lang="en-US" sz="2000" b="0" dirty="0">
                <a:latin typeface="Cambria"/>
                <a:ea typeface="Cambria"/>
              </a:rPr>
              <a:t>Your child will be attending Forest School.</a:t>
            </a:r>
          </a:p>
          <a:p>
            <a:r>
              <a:rPr lang="en-US" sz="2000" b="0" dirty="0">
                <a:latin typeface="Cambria"/>
                <a:ea typeface="Cambria"/>
              </a:rPr>
              <a:t>	This will be each </a:t>
            </a:r>
            <a:r>
              <a:rPr lang="en-US" sz="2000" dirty="0">
                <a:latin typeface="Cambria"/>
                <a:ea typeface="Cambria"/>
              </a:rPr>
              <a:t>Wednesday </a:t>
            </a:r>
            <a:r>
              <a:rPr lang="en-US" sz="2000" b="0" dirty="0">
                <a:latin typeface="Cambria"/>
                <a:ea typeface="Cambria"/>
              </a:rPr>
              <a:t>as part of the school day for the time being. </a:t>
            </a:r>
          </a:p>
          <a:p>
            <a:r>
              <a:rPr lang="en-US" sz="2000" b="0" dirty="0">
                <a:latin typeface="Cambria"/>
                <a:ea typeface="Cambria"/>
              </a:rPr>
              <a:t>	More and more schools are now offering outdoor learning sessions for children and there is lots of evidence that spending time in nature is key to supporting high levels of wellbeing for both children and adults.  </a:t>
            </a:r>
          </a:p>
          <a:p>
            <a:r>
              <a:rPr lang="en-US" sz="2000" b="0" dirty="0">
                <a:latin typeface="Cambria"/>
                <a:ea typeface="Cambria"/>
              </a:rPr>
              <a:t>	You may already be aware that a corner of the field is being developed into a nature area. This will become a space for the children to learn while they are outside, spending some time in nature. </a:t>
            </a:r>
            <a:endParaRPr lang="en-US" sz="2000" dirty="0"/>
          </a:p>
        </p:txBody>
      </p:sp>
      <p:pic>
        <p:nvPicPr>
          <p:cNvPr id="4" name="Picture 3">
            <a:extLst>
              <a:ext uri="{FF2B5EF4-FFF2-40B4-BE49-F238E27FC236}">
                <a16:creationId xmlns:a16="http://schemas.microsoft.com/office/drawing/2014/main" id="{75DE8FA7-BDC0-C657-E4C9-EC0D660C6F39}"/>
              </a:ext>
            </a:extLst>
          </p:cNvPr>
          <p:cNvPicPr>
            <a:picLocks noChangeAspect="1"/>
          </p:cNvPicPr>
          <p:nvPr/>
        </p:nvPicPr>
        <p:blipFill>
          <a:blip r:embed="rId2"/>
          <a:stretch>
            <a:fillRect/>
          </a:stretch>
        </p:blipFill>
        <p:spPr>
          <a:xfrm>
            <a:off x="6782737" y="359477"/>
            <a:ext cx="2079172" cy="1135337"/>
          </a:xfrm>
          <a:prstGeom prst="rect">
            <a:avLst/>
          </a:prstGeom>
        </p:spPr>
      </p:pic>
      <p:pic>
        <p:nvPicPr>
          <p:cNvPr id="6" name="Picture 5">
            <a:extLst>
              <a:ext uri="{FF2B5EF4-FFF2-40B4-BE49-F238E27FC236}">
                <a16:creationId xmlns:a16="http://schemas.microsoft.com/office/drawing/2014/main" id="{ACF86A79-61F7-D1E5-FA34-984160AD1AED}"/>
              </a:ext>
            </a:extLst>
          </p:cNvPr>
          <p:cNvPicPr>
            <a:picLocks noChangeAspect="1"/>
          </p:cNvPicPr>
          <p:nvPr/>
        </p:nvPicPr>
        <p:blipFill>
          <a:blip r:embed="rId3"/>
          <a:stretch>
            <a:fillRect/>
          </a:stretch>
        </p:blipFill>
        <p:spPr>
          <a:xfrm>
            <a:off x="2579211" y="4759550"/>
            <a:ext cx="4205537" cy="1923822"/>
          </a:xfrm>
          <a:prstGeom prst="rect">
            <a:avLst/>
          </a:prstGeom>
        </p:spPr>
      </p:pic>
    </p:spTree>
    <p:extLst>
      <p:ext uri="{BB962C8B-B14F-4D97-AF65-F5344CB8AC3E}">
        <p14:creationId xmlns:p14="http://schemas.microsoft.com/office/powerpoint/2010/main" val="3015997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612DB-D250-CD7D-E871-90CBCB372201}"/>
              </a:ext>
            </a:extLst>
          </p:cNvPr>
          <p:cNvSpPr>
            <a:spLocks noGrp="1"/>
          </p:cNvSpPr>
          <p:nvPr>
            <p:ph type="title"/>
          </p:nvPr>
        </p:nvSpPr>
        <p:spPr>
          <a:xfrm>
            <a:off x="544646" y="985051"/>
            <a:ext cx="8055286" cy="829193"/>
          </a:xfrm>
        </p:spPr>
        <p:txBody>
          <a:bodyPr/>
          <a:lstStyle/>
          <a:p>
            <a:r>
              <a:rPr lang="en-US" sz="1800"/>
              <a:t>Children benefit from a forest school experience because it allows them-</a:t>
            </a:r>
          </a:p>
        </p:txBody>
      </p:sp>
      <p:sp>
        <p:nvSpPr>
          <p:cNvPr id="3" name="Text Placeholder 2">
            <a:extLst>
              <a:ext uri="{FF2B5EF4-FFF2-40B4-BE49-F238E27FC236}">
                <a16:creationId xmlns:a16="http://schemas.microsoft.com/office/drawing/2014/main" id="{EA074C1F-2190-56D5-4D4A-DFF3839CE7C5}"/>
              </a:ext>
            </a:extLst>
          </p:cNvPr>
          <p:cNvSpPr>
            <a:spLocks noGrp="1"/>
          </p:cNvSpPr>
          <p:nvPr>
            <p:ph type="body" idx="1"/>
          </p:nvPr>
        </p:nvSpPr>
        <p:spPr>
          <a:xfrm>
            <a:off x="169183" y="983505"/>
            <a:ext cx="2564688" cy="3311556"/>
          </a:xfrm>
        </p:spPr>
        <p:txBody>
          <a:bodyPr/>
          <a:lstStyle/>
          <a:p>
            <a:endParaRPr lang="en-US">
              <a:latin typeface="Calibri"/>
            </a:endParaRPr>
          </a:p>
          <a:p>
            <a:br>
              <a:rPr lang="en-US"/>
            </a:br>
            <a:endParaRPr lang="en-US"/>
          </a:p>
        </p:txBody>
      </p:sp>
      <p:sp>
        <p:nvSpPr>
          <p:cNvPr id="4" name="TextBox 3">
            <a:extLst>
              <a:ext uri="{FF2B5EF4-FFF2-40B4-BE49-F238E27FC236}">
                <a16:creationId xmlns:a16="http://schemas.microsoft.com/office/drawing/2014/main" id="{CBA36D3D-63B3-55B5-39FB-C3EBD1B58C6F}"/>
              </a:ext>
            </a:extLst>
          </p:cNvPr>
          <p:cNvSpPr txBox="1"/>
          <p:nvPr/>
        </p:nvSpPr>
        <p:spPr>
          <a:xfrm>
            <a:off x="545204" y="1504272"/>
            <a:ext cx="2564688" cy="2308324"/>
          </a:xfrm>
          <a:prstGeom prst="rect">
            <a:avLst/>
          </a:prstGeom>
          <a:noFill/>
        </p:spPr>
        <p:txBody>
          <a:bodyPr wrap="square" lIns="91440" tIns="45720" rIns="91440" bIns="45720" rtlCol="0" anchor="t">
            <a:spAutoFit/>
          </a:bodyPr>
          <a:lstStyle/>
          <a:p>
            <a:pPr algn="l" rtl="0" fontAlgn="base"/>
            <a:r>
              <a:rPr lang="en-US" sz="1600" b="1" i="0" u="none" strike="noStrike">
                <a:solidFill>
                  <a:srgbClr val="008000"/>
                </a:solidFill>
                <a:effectLst/>
                <a:latin typeface="Calibri"/>
              </a:rPr>
              <a:t>Time to …  </a:t>
            </a:r>
            <a:r>
              <a:rPr lang="en-US" sz="1600" b="0" i="0">
                <a:solidFill>
                  <a:srgbClr val="008000"/>
                </a:solidFill>
                <a:effectLst/>
                <a:latin typeface="Calibri"/>
              </a:rPr>
              <a:t> </a:t>
            </a:r>
            <a:endParaRPr lang="en-US" sz="1600" b="0" i="0">
              <a:solidFill>
                <a:srgbClr val="000000"/>
              </a:solidFill>
              <a:effectLst/>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explore and experiment at their own pace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become engrossed in their own activities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observe and learn about the natural world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extend on classroom-learning </a:t>
            </a:r>
            <a:r>
              <a:rPr lang="en-US" sz="1600" b="0" i="0">
                <a:solidFill>
                  <a:srgbClr val="000000"/>
                </a:solidFill>
                <a:effectLst/>
                <a:latin typeface="Calibri"/>
              </a:rPr>
              <a:t> </a:t>
            </a:r>
          </a:p>
        </p:txBody>
      </p:sp>
      <p:sp>
        <p:nvSpPr>
          <p:cNvPr id="5" name="TextBox 4">
            <a:extLst>
              <a:ext uri="{FF2B5EF4-FFF2-40B4-BE49-F238E27FC236}">
                <a16:creationId xmlns:a16="http://schemas.microsoft.com/office/drawing/2014/main" id="{9ECDB6F8-DDDA-DBB7-8C2D-FC9BF7E661A7}"/>
              </a:ext>
            </a:extLst>
          </p:cNvPr>
          <p:cNvSpPr txBox="1"/>
          <p:nvPr/>
        </p:nvSpPr>
        <p:spPr>
          <a:xfrm>
            <a:off x="3403573" y="1499030"/>
            <a:ext cx="2340429" cy="2800767"/>
          </a:xfrm>
          <a:prstGeom prst="rect">
            <a:avLst/>
          </a:prstGeom>
          <a:noFill/>
        </p:spPr>
        <p:txBody>
          <a:bodyPr wrap="square" lIns="91440" tIns="45720" rIns="91440" bIns="45720" rtlCol="0" anchor="t">
            <a:spAutoFit/>
          </a:bodyPr>
          <a:lstStyle/>
          <a:p>
            <a:pPr algn="l" rtl="0" fontAlgn="base"/>
            <a:r>
              <a:rPr lang="en-US" sz="1600" b="1" i="0" u="none" strike="noStrike">
                <a:solidFill>
                  <a:srgbClr val="008000"/>
                </a:solidFill>
                <a:effectLst/>
                <a:latin typeface="Calibri"/>
              </a:rPr>
              <a:t>Opportunities to …  </a:t>
            </a:r>
            <a:r>
              <a:rPr lang="en-US" sz="1600" b="0" i="0">
                <a:solidFill>
                  <a:srgbClr val="008000"/>
                </a:solidFill>
                <a:effectLst/>
                <a:latin typeface="Calibri"/>
              </a:rPr>
              <a:t> </a:t>
            </a:r>
            <a:endParaRPr lang="en-US" sz="1600" b="0" i="0">
              <a:solidFill>
                <a:srgbClr val="000000"/>
              </a:solidFill>
              <a:effectLst/>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problem solve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take risks within a safe environment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make mistakes and learn from them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develop resilience, perseverance and empathy </a:t>
            </a:r>
            <a:r>
              <a:rPr lang="en-US" sz="1600" b="0" i="0">
                <a:solidFill>
                  <a:srgbClr val="000000"/>
                </a:solidFill>
                <a:effectLst/>
                <a:latin typeface="Calibri"/>
              </a:rPr>
              <a:t> </a:t>
            </a:r>
            <a:endParaRPr lang="en-US" sz="1600">
              <a:latin typeface="Calibri"/>
            </a:endParaRPr>
          </a:p>
          <a:p>
            <a:pPr marL="285750" indent="-285750" algn="l" rtl="0" fontAlgn="base">
              <a:buFont typeface="Arial" panose="020B0604020202020204" pitchFamily="34" charset="0"/>
              <a:buChar char="•"/>
            </a:pPr>
            <a:r>
              <a:rPr lang="en-US" sz="1600" b="0" i="0" u="none" strike="noStrike">
                <a:solidFill>
                  <a:srgbClr val="000000"/>
                </a:solidFill>
                <a:effectLst/>
                <a:latin typeface="Calibri"/>
              </a:rPr>
              <a:t>take control of their own learning.</a:t>
            </a:r>
            <a:endParaRPr lang="en-US" sz="1600" b="0" i="0">
              <a:solidFill>
                <a:srgbClr val="000000"/>
              </a:solidFill>
              <a:effectLst/>
              <a:latin typeface="Calibri"/>
            </a:endParaRPr>
          </a:p>
        </p:txBody>
      </p:sp>
      <p:sp>
        <p:nvSpPr>
          <p:cNvPr id="7" name="TextBox 6">
            <a:extLst>
              <a:ext uri="{FF2B5EF4-FFF2-40B4-BE49-F238E27FC236}">
                <a16:creationId xmlns:a16="http://schemas.microsoft.com/office/drawing/2014/main" id="{ABAFE76B-4BE2-0808-B3D9-CB19641A56E6}"/>
              </a:ext>
            </a:extLst>
          </p:cNvPr>
          <p:cNvSpPr txBox="1"/>
          <p:nvPr/>
        </p:nvSpPr>
        <p:spPr>
          <a:xfrm>
            <a:off x="3334490" y="5366658"/>
            <a:ext cx="3425540" cy="1323439"/>
          </a:xfrm>
          <a:prstGeom prst="rect">
            <a:avLst/>
          </a:prstGeom>
          <a:noFill/>
        </p:spPr>
        <p:txBody>
          <a:bodyPr wrap="square" rtlCol="0">
            <a:spAutoFit/>
          </a:bodyPr>
          <a:lstStyle/>
          <a:p>
            <a:r>
              <a:rPr lang="en-US" sz="2000" b="0" i="0">
                <a:solidFill>
                  <a:srgbClr val="000000"/>
                </a:solidFill>
                <a:effectLst/>
                <a:latin typeface="Calibri" panose="020F0502020204030204" pitchFamily="34" charset="0"/>
              </a:rPr>
              <a:t>… and, of course, it’s also all about having  fun  together, being creative and using our imaginations</a:t>
            </a:r>
            <a:r>
              <a:rPr lang="en-US" b="0" i="0">
                <a:solidFill>
                  <a:srgbClr val="000000"/>
                </a:solidFill>
                <a:effectLst/>
                <a:latin typeface="Calibri" panose="020F0502020204030204" pitchFamily="34" charset="0"/>
              </a:rPr>
              <a:t>,</a:t>
            </a:r>
            <a:endParaRPr lang="en-GB"/>
          </a:p>
        </p:txBody>
      </p:sp>
      <p:pic>
        <p:nvPicPr>
          <p:cNvPr id="8" name="Picture 7">
            <a:extLst>
              <a:ext uri="{FF2B5EF4-FFF2-40B4-BE49-F238E27FC236}">
                <a16:creationId xmlns:a16="http://schemas.microsoft.com/office/drawing/2014/main" id="{B289F642-32EF-B735-795D-3A94BF91A186}"/>
              </a:ext>
            </a:extLst>
          </p:cNvPr>
          <p:cNvPicPr>
            <a:picLocks noChangeAspect="1"/>
          </p:cNvPicPr>
          <p:nvPr/>
        </p:nvPicPr>
        <p:blipFill>
          <a:blip r:embed="rId2"/>
          <a:srcRect b="9147"/>
          <a:stretch/>
        </p:blipFill>
        <p:spPr>
          <a:xfrm>
            <a:off x="158749" y="4421187"/>
            <a:ext cx="2937436" cy="2164994"/>
          </a:xfrm>
          <a:prstGeom prst="rect">
            <a:avLst/>
          </a:prstGeom>
        </p:spPr>
      </p:pic>
      <p:sp>
        <p:nvSpPr>
          <p:cNvPr id="9" name="TextBox 8">
            <a:extLst>
              <a:ext uri="{FF2B5EF4-FFF2-40B4-BE49-F238E27FC236}">
                <a16:creationId xmlns:a16="http://schemas.microsoft.com/office/drawing/2014/main" id="{020BA9E7-7A30-A19E-22CF-FB3F6D5645CC}"/>
              </a:ext>
            </a:extLst>
          </p:cNvPr>
          <p:cNvSpPr txBox="1"/>
          <p:nvPr/>
        </p:nvSpPr>
        <p:spPr>
          <a:xfrm>
            <a:off x="5822735" y="1503535"/>
            <a:ext cx="3135084" cy="3447419"/>
          </a:xfrm>
          <a:prstGeom prst="rect">
            <a:avLst/>
          </a:prstGeom>
          <a:noFill/>
        </p:spPr>
        <p:txBody>
          <a:bodyPr wrap="square" lIns="91440" tIns="45720" rIns="91440" bIns="45720" rtlCol="0" anchor="t">
            <a:spAutoFit/>
          </a:bodyPr>
          <a:lstStyle/>
          <a:p>
            <a:pPr fontAlgn="base">
              <a:lnSpc>
                <a:spcPct val="107000"/>
              </a:lnSpc>
              <a:spcAft>
                <a:spcPts val="800"/>
              </a:spcAft>
            </a:pPr>
            <a:r>
              <a:rPr lang="en-US" sz="1600" b="1" kern="0">
                <a:solidFill>
                  <a:srgbClr val="008000"/>
                </a:solidFill>
                <a:effectLst/>
                <a:latin typeface="Calibri"/>
                <a:ea typeface="Arial" panose="020B0604020202020204" pitchFamily="34" charset="0"/>
              </a:rPr>
              <a:t>Space to …  </a:t>
            </a:r>
            <a:r>
              <a:rPr lang="en-US" sz="1600" kern="0">
                <a:solidFill>
                  <a:srgbClr val="008000"/>
                </a:solidFill>
                <a:effectLst/>
                <a:latin typeface="Calibri"/>
                <a:ea typeface="Arial" panose="020B0604020202020204" pitchFamily="34" charset="0"/>
              </a:rPr>
              <a:t> </a:t>
            </a:r>
            <a:endParaRPr lang="en-GB" sz="1600" kern="100">
              <a:effectLst/>
              <a:latin typeface="Calibri"/>
              <a:ea typeface="Aptos" panose="020B0004020202020204" pitchFamily="34" charset="0"/>
            </a:endParaRPr>
          </a:p>
          <a:p>
            <a:pPr marL="342900" lvl="0" indent="-342900" fontAlgn="base">
              <a:lnSpc>
                <a:spcPct val="107000"/>
              </a:lnSpc>
              <a:buFont typeface="Symbol" panose="05050102010706020507" pitchFamily="18" charset="2"/>
              <a:buChar char=""/>
            </a:pPr>
            <a:r>
              <a:rPr lang="en-US" sz="1600" kern="0">
                <a:solidFill>
                  <a:srgbClr val="000000"/>
                </a:solidFill>
                <a:effectLst/>
                <a:latin typeface="Calibri"/>
                <a:ea typeface="Arial" panose="020B0604020202020204" pitchFamily="34" charset="0"/>
              </a:rPr>
              <a:t>work through their own thoughts and ideas independently. </a:t>
            </a:r>
            <a:endParaRPr lang="en-GB" sz="1600" kern="100">
              <a:effectLst/>
              <a:latin typeface="Calibri"/>
              <a:ea typeface="Aptos" panose="020B0004020202020204" pitchFamily="34" charset="0"/>
            </a:endParaRPr>
          </a:p>
          <a:p>
            <a:pPr marL="342900" lvl="0" indent="-342900" fontAlgn="base">
              <a:lnSpc>
                <a:spcPct val="107000"/>
              </a:lnSpc>
              <a:buFont typeface="Symbol" panose="05050102010706020507" pitchFamily="18" charset="2"/>
              <a:buChar char=""/>
            </a:pPr>
            <a:r>
              <a:rPr lang="en-US" sz="1600" kern="0">
                <a:solidFill>
                  <a:srgbClr val="000000"/>
                </a:solidFill>
                <a:effectLst/>
                <a:latin typeface="Calibri"/>
                <a:ea typeface="Arial" panose="020B0604020202020204" pitchFamily="34" charset="0"/>
              </a:rPr>
              <a:t>work together on small or large common goals and projects.  </a:t>
            </a:r>
            <a:endParaRPr lang="en-GB" sz="1600" kern="100">
              <a:effectLst/>
              <a:latin typeface="Calibri"/>
              <a:ea typeface="Aptos" panose="020B0004020202020204" pitchFamily="34" charset="0"/>
            </a:endParaRPr>
          </a:p>
          <a:p>
            <a:pPr marL="342900" lvl="0" indent="-342900" fontAlgn="base">
              <a:lnSpc>
                <a:spcPct val="107000"/>
              </a:lnSpc>
              <a:spcAft>
                <a:spcPts val="800"/>
              </a:spcAft>
              <a:buFont typeface="Symbol" panose="05050102010706020507" pitchFamily="18" charset="2"/>
              <a:buChar char=""/>
            </a:pPr>
            <a:r>
              <a:rPr lang="en-US" sz="1600" kern="0">
                <a:solidFill>
                  <a:srgbClr val="000000"/>
                </a:solidFill>
                <a:effectLst/>
                <a:latin typeface="Calibri"/>
                <a:ea typeface="Arial" panose="020B0604020202020204" pitchFamily="34" charset="0"/>
              </a:rPr>
              <a:t>Learn and apply social skills such as conflict resolution, compromise, diplomacy and negotiation. </a:t>
            </a:r>
            <a:endParaRPr lang="en-GB" sz="1600" kern="100">
              <a:latin typeface="Calibri"/>
              <a:ea typeface="Arial" panose="020B0604020202020204" pitchFamily="34" charset="0"/>
            </a:endParaRPr>
          </a:p>
          <a:p>
            <a:pPr marL="342900" lvl="0" indent="-342900" fontAlgn="base">
              <a:lnSpc>
                <a:spcPct val="107000"/>
              </a:lnSpc>
              <a:spcAft>
                <a:spcPts val="800"/>
              </a:spcAft>
              <a:buFont typeface="Symbol" panose="05050102010706020507" pitchFamily="18" charset="2"/>
              <a:buChar char=""/>
            </a:pPr>
            <a:r>
              <a:rPr lang="en-US" sz="1600" kern="0">
                <a:solidFill>
                  <a:srgbClr val="000000"/>
                </a:solidFill>
                <a:effectLst/>
                <a:latin typeface="Calibri"/>
                <a:ea typeface="Arial" panose="020B0604020202020204" pitchFamily="34" charset="0"/>
              </a:rPr>
              <a:t>Be physically active for an extended time</a:t>
            </a:r>
            <a:endParaRPr lang="en-GB" sz="1600">
              <a:latin typeface="Calibri"/>
            </a:endParaRPr>
          </a:p>
        </p:txBody>
      </p:sp>
      <p:pic>
        <p:nvPicPr>
          <p:cNvPr id="10" name="Picture 9">
            <a:extLst>
              <a:ext uri="{FF2B5EF4-FFF2-40B4-BE49-F238E27FC236}">
                <a16:creationId xmlns:a16="http://schemas.microsoft.com/office/drawing/2014/main" id="{CE3E3B79-2C8F-4938-E9FE-B9D9469A9F01}"/>
              </a:ext>
            </a:extLst>
          </p:cNvPr>
          <p:cNvPicPr>
            <a:picLocks noChangeAspect="1"/>
          </p:cNvPicPr>
          <p:nvPr/>
        </p:nvPicPr>
        <p:blipFill>
          <a:blip r:embed="rId3"/>
          <a:stretch>
            <a:fillRect/>
          </a:stretch>
        </p:blipFill>
        <p:spPr>
          <a:xfrm>
            <a:off x="6524004" y="5210665"/>
            <a:ext cx="2340429" cy="1375516"/>
          </a:xfrm>
          <a:prstGeom prst="rect">
            <a:avLst/>
          </a:prstGeom>
        </p:spPr>
      </p:pic>
      <p:sp>
        <p:nvSpPr>
          <p:cNvPr id="6" name="TextBox 5">
            <a:extLst>
              <a:ext uri="{FF2B5EF4-FFF2-40B4-BE49-F238E27FC236}">
                <a16:creationId xmlns:a16="http://schemas.microsoft.com/office/drawing/2014/main" id="{716275C9-17CC-204E-2E99-C482FDC6C169}"/>
              </a:ext>
            </a:extLst>
          </p:cNvPr>
          <p:cNvSpPr txBox="1"/>
          <p:nvPr/>
        </p:nvSpPr>
        <p:spPr>
          <a:xfrm>
            <a:off x="356616" y="502920"/>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7C984A"/>
                </a:solidFill>
                <a:latin typeface="Calibri"/>
              </a:rPr>
              <a:t>Forest School</a:t>
            </a:r>
            <a:endParaRPr lang="en-US" sz="2800" b="1"/>
          </a:p>
        </p:txBody>
      </p:sp>
      <p:pic>
        <p:nvPicPr>
          <p:cNvPr id="12" name="Picture 11" descr="A sign on a tree&#10;&#10;Description automatically generated">
            <a:extLst>
              <a:ext uri="{FF2B5EF4-FFF2-40B4-BE49-F238E27FC236}">
                <a16:creationId xmlns:a16="http://schemas.microsoft.com/office/drawing/2014/main" id="{50A9A7E6-6E11-DBAD-5655-FAD8CF94A1CE}"/>
              </a:ext>
            </a:extLst>
          </p:cNvPr>
          <p:cNvPicPr>
            <a:picLocks noChangeAspect="1"/>
          </p:cNvPicPr>
          <p:nvPr/>
        </p:nvPicPr>
        <p:blipFill>
          <a:blip r:embed="rId4"/>
          <a:stretch>
            <a:fillRect/>
          </a:stretch>
        </p:blipFill>
        <p:spPr>
          <a:xfrm>
            <a:off x="6677297" y="161371"/>
            <a:ext cx="1914580" cy="1043897"/>
          </a:xfrm>
          <a:prstGeom prst="rect">
            <a:avLst/>
          </a:prstGeom>
        </p:spPr>
      </p:pic>
      <p:pic>
        <p:nvPicPr>
          <p:cNvPr id="14" name="Picture 13" descr="A fire burning in a campfire&#10;&#10;Description automatically generated">
            <a:extLst>
              <a:ext uri="{FF2B5EF4-FFF2-40B4-BE49-F238E27FC236}">
                <a16:creationId xmlns:a16="http://schemas.microsoft.com/office/drawing/2014/main" id="{3B696F8B-6327-21F7-9F08-5A7FDB9525A0}"/>
              </a:ext>
            </a:extLst>
          </p:cNvPr>
          <p:cNvPicPr>
            <a:picLocks noChangeAspect="1"/>
          </p:cNvPicPr>
          <p:nvPr/>
        </p:nvPicPr>
        <p:blipFill>
          <a:blip r:embed="rId5"/>
          <a:stretch>
            <a:fillRect/>
          </a:stretch>
        </p:blipFill>
        <p:spPr>
          <a:xfrm>
            <a:off x="3338163" y="160118"/>
            <a:ext cx="2038409" cy="963702"/>
          </a:xfrm>
          <a:prstGeom prst="rect">
            <a:avLst/>
          </a:prstGeom>
        </p:spPr>
      </p:pic>
    </p:spTree>
    <p:extLst>
      <p:ext uri="{BB962C8B-B14F-4D97-AF65-F5344CB8AC3E}">
        <p14:creationId xmlns:p14="http://schemas.microsoft.com/office/powerpoint/2010/main" val="4115836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Century Gothic" panose="020B0502020202020204" pitchFamily="34" charset="0"/>
                <a:ea typeface="Arial"/>
                <a:cs typeface="Arial"/>
                <a:sym typeface="Arial"/>
              </a:rPr>
              <a:t>WOW moments!</a:t>
            </a:r>
            <a:endParaRPr>
              <a:latin typeface="Century Gothic" panose="020B0502020202020204" pitchFamily="34" charset="0"/>
            </a:endParaRPr>
          </a:p>
        </p:txBody>
      </p:sp>
      <p:pic>
        <p:nvPicPr>
          <p:cNvPr id="4" name="Picture 3">
            <a:extLst>
              <a:ext uri="{FF2B5EF4-FFF2-40B4-BE49-F238E27FC236}">
                <a16:creationId xmlns:a16="http://schemas.microsoft.com/office/drawing/2014/main" id="{9DED6151-41DB-46E4-BE05-8649158567C8}"/>
              </a:ext>
            </a:extLst>
          </p:cNvPr>
          <p:cNvPicPr>
            <a:picLocks noChangeAspect="1"/>
          </p:cNvPicPr>
          <p:nvPr/>
        </p:nvPicPr>
        <p:blipFill>
          <a:blip r:embed="rId3"/>
          <a:stretch>
            <a:fillRect/>
          </a:stretch>
        </p:blipFill>
        <p:spPr>
          <a:xfrm>
            <a:off x="3345805" y="4689958"/>
            <a:ext cx="2168431" cy="2168431"/>
          </a:xfrm>
          <a:prstGeom prst="rect">
            <a:avLst/>
          </a:prstGeom>
        </p:spPr>
      </p:pic>
      <p:sp>
        <p:nvSpPr>
          <p:cNvPr id="122" name="Google Shape;122;p19"/>
          <p:cNvSpPr txBox="1">
            <a:spLocks noGrp="1"/>
          </p:cNvSpPr>
          <p:nvPr>
            <p:ph type="body" idx="1"/>
          </p:nvPr>
        </p:nvSpPr>
        <p:spPr>
          <a:xfrm>
            <a:off x="80367" y="803946"/>
            <a:ext cx="9092456" cy="229853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800"/>
              </a:spcBef>
              <a:spcAft>
                <a:spcPts val="0"/>
              </a:spcAft>
              <a:buClr>
                <a:schemeClr val="dk1"/>
              </a:buClr>
              <a:buSzPts val="1600"/>
              <a:buFont typeface="Arial"/>
              <a:buNone/>
            </a:pPr>
            <a:endParaRPr sz="1600" b="1" i="0" u="none">
              <a:solidFill>
                <a:schemeClr val="dk1"/>
              </a:solidFill>
              <a:latin typeface="Libre Franklin"/>
              <a:ea typeface="Libre Franklin"/>
              <a:cs typeface="Libre Franklin"/>
              <a:sym typeface="Libre Franklin"/>
            </a:endParaRPr>
          </a:p>
          <a:p>
            <a:pPr marL="342900" indent="-342900">
              <a:buFont typeface="Arial" panose="020B0604020202020204" pitchFamily="34" charset="0"/>
              <a:buChar char="•"/>
            </a:pPr>
            <a:r>
              <a:rPr lang="en-GB" sz="1800" b="0" dirty="0">
                <a:latin typeface="Century Gothic"/>
              </a:rPr>
              <a:t>We would love to share your child’s learning with you throughout the week.</a:t>
            </a:r>
          </a:p>
          <a:p>
            <a:pPr marL="342900" indent="-342900">
              <a:buFont typeface="Arial" panose="020B0604020202020204" pitchFamily="34" charset="0"/>
              <a:buChar char="•"/>
            </a:pPr>
            <a:r>
              <a:rPr lang="en-GB" sz="1800" b="0" dirty="0">
                <a:latin typeface="Century Gothic"/>
              </a:rPr>
              <a:t>Regularly,  messages will be posted on our Dojo story  informing you of what we have been up to and what is coming up.</a:t>
            </a:r>
          </a:p>
          <a:p>
            <a:pPr marL="342900" indent="-342900">
              <a:buFont typeface="Arial" panose="020B0604020202020204" pitchFamily="34" charset="0"/>
              <a:buChar char="•"/>
            </a:pPr>
            <a:r>
              <a:rPr lang="en-GB" sz="1800" b="0" dirty="0">
                <a:latin typeface="Century Gothic"/>
              </a:rPr>
              <a:t>Please respond to your dojo invitation that will have come in an email, if you haven't already done so.</a:t>
            </a:r>
          </a:p>
          <a:p>
            <a:pPr marL="342900" indent="-342900">
              <a:buFont typeface="Arial" panose="020B0604020202020204" pitchFamily="34" charset="0"/>
              <a:buChar char="•"/>
            </a:pPr>
            <a:r>
              <a:rPr lang="en-GB" sz="1800" b="0" dirty="0">
                <a:latin typeface="Century Gothic"/>
              </a:rPr>
              <a:t>Please do see us if we can help with accessing Dojo.</a:t>
            </a:r>
          </a:p>
          <a:p>
            <a:pPr marL="342900" indent="-342900">
              <a:buFont typeface="Arial" panose="020B0604020202020204" pitchFamily="34" charset="0"/>
              <a:buChar char="•"/>
            </a:pPr>
            <a:r>
              <a:rPr lang="en-GB" sz="1800" b="0" dirty="0">
                <a:latin typeface="Century Gothic"/>
              </a:rPr>
              <a:t>Messages can be sent on DOJO, however, we are not always able to respond</a:t>
            </a:r>
            <a:r>
              <a:rPr lang="en-GB" sz="1800" dirty="0">
                <a:latin typeface="Century Gothic"/>
              </a:rPr>
              <a:t>. </a:t>
            </a:r>
          </a:p>
        </p:txBody>
      </p:sp>
    </p:spTree>
    <p:extLst>
      <p:ext uri="{BB962C8B-B14F-4D97-AF65-F5344CB8AC3E}">
        <p14:creationId xmlns:p14="http://schemas.microsoft.com/office/powerpoint/2010/main" val="1605500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Century Gothic" panose="020B0502020202020204" pitchFamily="34" charset="0"/>
                <a:ea typeface="Arial"/>
                <a:cs typeface="Arial"/>
                <a:sym typeface="Arial"/>
              </a:rPr>
              <a:t>HOMEWORK</a:t>
            </a:r>
            <a:endParaRPr>
              <a:latin typeface="Century Gothic" panose="020B0502020202020204" pitchFamily="34" charset="0"/>
            </a:endParaRPr>
          </a:p>
        </p:txBody>
      </p:sp>
      <p:sp>
        <p:nvSpPr>
          <p:cNvPr id="116" name="Google Shape;116;p18"/>
          <p:cNvSpPr txBox="1">
            <a:spLocks noGrp="1"/>
          </p:cNvSpPr>
          <p:nvPr>
            <p:ph type="body" idx="1"/>
          </p:nvPr>
        </p:nvSpPr>
        <p:spPr>
          <a:xfrm>
            <a:off x="0" y="1744394"/>
            <a:ext cx="8904849" cy="2668471"/>
          </a:xfrm>
          <a:prstGeom prst="rect">
            <a:avLst/>
          </a:prstGeom>
          <a:noFill/>
          <a:ln>
            <a:noFill/>
          </a:ln>
        </p:spPr>
        <p:txBody>
          <a:bodyPr spcFirstLastPara="1" wrap="square" lIns="91425" tIns="45700" rIns="91425" bIns="45700" anchor="t" anchorCtr="0">
            <a:normAutofit/>
          </a:bodyPr>
          <a:lstStyle/>
          <a:p>
            <a:pPr algn="ctr"/>
            <a:endParaRPr lang="en-GB" sz="1800" b="1" i="0" u="none">
              <a:solidFill>
                <a:schemeClr val="dk1"/>
              </a:solidFill>
              <a:latin typeface="Lucida Handwriting" panose="03010101010101010101" pitchFamily="66" charset="0"/>
              <a:sym typeface="Libre Franklin"/>
            </a:endParaRPr>
          </a:p>
          <a:p>
            <a:pPr algn="ctr"/>
            <a:endParaRPr lang="en-GB" sz="2900">
              <a:latin typeface="Lucida Handwriting" panose="03010101010101010101" pitchFamily="66" charset="0"/>
            </a:endParaRPr>
          </a:p>
          <a:p>
            <a:pPr marL="514350" indent="-285750">
              <a:buFont typeface="Arial" panose="020B0604020202020204" pitchFamily="34" charset="0"/>
              <a:buChar char="•"/>
            </a:pPr>
            <a:r>
              <a:rPr lang="en-GB" sz="1800" b="0" i="0" u="none" dirty="0">
                <a:latin typeface="Century Gothic"/>
                <a:sym typeface="Libre Franklin"/>
              </a:rPr>
              <a:t>Daily reading </a:t>
            </a:r>
            <a:r>
              <a:rPr lang="en-GB" sz="1800" b="0" dirty="0">
                <a:latin typeface="Century Gothic"/>
              </a:rPr>
              <a:t>homework</a:t>
            </a:r>
          </a:p>
          <a:p>
            <a:pPr marL="514350" indent="-285750">
              <a:buFont typeface="Arial" panose="020B0604020202020204" pitchFamily="34" charset="0"/>
              <a:buChar char="•"/>
            </a:pPr>
            <a:r>
              <a:rPr lang="en-GB" sz="1800" b="0" dirty="0">
                <a:latin typeface="Century Gothic"/>
              </a:rPr>
              <a:t>Talk time- daily chats with your children about their day and what they have been learning really help your child's learning and development. </a:t>
            </a:r>
            <a:endParaRPr lang="en-GB" sz="1800" b="0" dirty="0">
              <a:latin typeface="Century Gothic" panose="020B0502020202020204" pitchFamily="34" charset="0"/>
            </a:endParaRPr>
          </a:p>
          <a:p>
            <a:pPr marL="228600" indent="0"/>
            <a:endParaRPr lang="en-GB" sz="1800" b="0" i="0" u="none">
              <a:solidFill>
                <a:schemeClr val="dk1"/>
              </a:solidFill>
              <a:latin typeface="Century Gothic" panose="020B0502020202020204" pitchFamily="34" charset="0"/>
            </a:endParaRPr>
          </a:p>
        </p:txBody>
      </p:sp>
      <p:pic>
        <p:nvPicPr>
          <p:cNvPr id="3" name="Picture 2">
            <a:extLst>
              <a:ext uri="{FF2B5EF4-FFF2-40B4-BE49-F238E27FC236}">
                <a16:creationId xmlns:a16="http://schemas.microsoft.com/office/drawing/2014/main" id="{C0642732-91A3-45B3-8B0C-99FC6ED0038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52000" y1="14173" x2="45538" y2="18849"/>
                        <a14:foregroundMark x1="45538" y1="18849" x2="40846" y2="25540"/>
                        <a14:foregroundMark x1="40846" y1="25540" x2="38385" y2="32662"/>
                        <a14:foregroundMark x1="38385" y1="32662" x2="33692" y2="38201"/>
                        <a14:foregroundMark x1="33692" y1="38201" x2="32923" y2="53813"/>
                        <a14:foregroundMark x1="32923" y1="53813" x2="25000" y2="56547"/>
                        <a14:foregroundMark x1="25000" y1="56547" x2="22615" y2="63597"/>
                        <a14:foregroundMark x1="22615" y1="63597" x2="42615" y2="71871"/>
                        <a14:foregroundMark x1="42615" y1="71871" x2="58846" y2="74029"/>
                        <a14:foregroundMark x1="58846" y1="74029" x2="62385" y2="65540"/>
                        <a14:foregroundMark x1="62385" y1="65540" x2="55769" y2="47842"/>
                        <a14:foregroundMark x1="55769" y1="47842" x2="57923" y2="40504"/>
                        <a14:foregroundMark x1="57923" y1="40504" x2="76077" y2="32590"/>
                        <a14:foregroundMark x1="76077" y1="32590" x2="76769" y2="23165"/>
                        <a14:foregroundMark x1="76769" y1="23165" x2="71692" y2="17410"/>
                        <a14:foregroundMark x1="71692" y1="17410" x2="59923" y2="14101"/>
                        <a14:foregroundMark x1="59923" y1="14101" x2="55462" y2="14173"/>
                        <a14:foregroundMark x1="64692" y1="33813" x2="54923" y2="32374"/>
                        <a14:foregroundMark x1="54923" y1="32374" x2="70154" y2="32806"/>
                        <a14:foregroundMark x1="70154" y1="32806" x2="62231" y2="35108"/>
                        <a14:foregroundMark x1="62231" y1="35108" x2="53154" y2="32518"/>
                        <a14:foregroundMark x1="53154" y1="32518" x2="58923" y2="26978"/>
                        <a14:foregroundMark x1="58923" y1="26978" x2="67308" y2="28129"/>
                        <a14:foregroundMark x1="67308" y1="28129" x2="61923" y2="33597"/>
                        <a14:foregroundMark x1="61923" y1="33597" x2="43769" y2="33165"/>
                        <a14:foregroundMark x1="43769" y1="33165" x2="39692" y2="26475"/>
                        <a14:foregroundMark x1="39692" y1="26475" x2="47000" y2="20863"/>
                        <a14:foregroundMark x1="47000" y1="20863" x2="56615" y2="19928"/>
                        <a14:foregroundMark x1="56615" y1="19928" x2="73538" y2="25180"/>
                        <a14:foregroundMark x1="73538" y1="25180" x2="77615" y2="31439"/>
                        <a14:foregroundMark x1="77615" y1="31439" x2="75231" y2="38345"/>
                        <a14:foregroundMark x1="75231" y1="38345" x2="67769" y2="41439"/>
                        <a14:foregroundMark x1="67769" y1="41439" x2="64615" y2="47770"/>
                        <a14:foregroundMark x1="64615" y1="47770" x2="62923" y2="57338"/>
                        <a14:foregroundMark x1="62923" y1="57338" x2="58615" y2="64892"/>
                        <a14:foregroundMark x1="58615" y1="64892" x2="47077" y2="64317"/>
                        <a14:foregroundMark x1="47077" y1="64317" x2="38923" y2="59640"/>
                        <a14:foregroundMark x1="38923" y1="59640" x2="31538" y2="46187"/>
                        <a14:foregroundMark x1="31538" y1="46187" x2="31769" y2="39209"/>
                        <a14:foregroundMark x1="31769" y1="39209" x2="44538" y2="22590"/>
                        <a14:foregroundMark x1="64692" y1="32590" x2="55154" y2="32806"/>
                        <a14:foregroundMark x1="55154" y1="32806" x2="47000" y2="30504"/>
                        <a14:foregroundMark x1="47000" y1="30504" x2="41462" y2="25540"/>
                        <a14:foregroundMark x1="41462" y1="25540" x2="47923" y2="19281"/>
                        <a14:foregroundMark x1="47923" y1="19281" x2="56615" y2="18489"/>
                        <a14:foregroundMark x1="56615" y1="18489" x2="63462" y2="22086"/>
                        <a14:foregroundMark x1="63462" y1="22086" x2="63308" y2="30216"/>
                        <a14:foregroundMark x1="63308" y1="30216" x2="60692" y2="36835"/>
                        <a14:foregroundMark x1="60692" y1="36835" x2="60538" y2="36906"/>
                        <a14:foregroundMark x1="45154" y1="58849" x2="38385" y2="54245"/>
                        <a14:foregroundMark x1="38385" y1="54245" x2="22154" y2="59137"/>
                        <a14:foregroundMark x1="22154" y1="59137" x2="28769" y2="65036"/>
                        <a14:foregroundMark x1="28769" y1="65036" x2="36462" y2="63165"/>
                        <a14:foregroundMark x1="36462" y1="63165" x2="44538" y2="55396"/>
                        <a14:foregroundMark x1="37692" y1="61942" x2="32923" y2="67338"/>
                        <a14:foregroundMark x1="32923" y1="67338" x2="25231" y2="69137"/>
                        <a14:foregroundMark x1="25231" y1="69137" x2="17000" y2="68417"/>
                        <a14:foregroundMark x1="17000" y1="68417" x2="15154" y2="61223"/>
                        <a14:foregroundMark x1="15154" y1="61223" x2="28077" y2="58849"/>
                        <a14:foregroundMark x1="37923" y1="67482" x2="52538" y2="75899"/>
                        <a14:foregroundMark x1="52538" y1="75899" x2="75692" y2="81079"/>
                        <a14:foregroundMark x1="75692" y1="81079" x2="74615" y2="73957"/>
                        <a14:foregroundMark x1="74615" y1="73957" x2="50846" y2="60504"/>
                        <a14:foregroundMark x1="57231" y1="68273" x2="54000" y2="60576"/>
                        <a14:foregroundMark x1="54000" y1="60576" x2="69462" y2="27194"/>
                        <a14:foregroundMark x1="69462" y1="27194" x2="67000" y2="19065"/>
                        <a14:foregroundMark x1="67000" y1="19065" x2="59308" y2="14532"/>
                        <a14:foregroundMark x1="59308" y1="14532" x2="51077" y2="14532"/>
                        <a14:foregroundMark x1="51077" y1="14532" x2="44846" y2="18633"/>
                        <a14:foregroundMark x1="44846" y1="18633" x2="38846" y2="31727"/>
                        <a14:foregroundMark x1="38846" y1="31727" x2="33615" y2="37914"/>
                        <a14:foregroundMark x1="33615" y1="37914" x2="32308" y2="45827"/>
                        <a14:foregroundMark x1="32308" y1="45827" x2="33769" y2="59928"/>
                        <a14:foregroundMark x1="58308" y1="55396" x2="38538" y2="51007"/>
                        <a14:foregroundMark x1="38538" y1="51007" x2="33154" y2="45683"/>
                        <a14:foregroundMark x1="33154" y1="45683" x2="32692" y2="38058"/>
                        <a14:foregroundMark x1="32692" y1="38058" x2="40077" y2="22878"/>
                        <a14:foregroundMark x1="40077" y1="22878" x2="54462" y2="13525"/>
                        <a14:foregroundMark x1="54462" y1="13525" x2="62308" y2="13885"/>
                        <a14:foregroundMark x1="62308" y1="13885" x2="68462" y2="20000"/>
                        <a14:foregroundMark x1="68462" y1="20000" x2="58769" y2="57410"/>
                        <a14:foregroundMark x1="56154" y1="49640" x2="37615" y2="46043"/>
                        <a14:foregroundMark x1="37615" y1="46043" x2="32923" y2="40432"/>
                        <a14:foregroundMark x1="32923" y1="40432" x2="39308" y2="36906"/>
                        <a14:foregroundMark x1="39308" y1="36906" x2="49538" y2="37986"/>
                        <a14:foregroundMark x1="49538" y1="37986" x2="54615" y2="45468"/>
                        <a14:foregroundMark x1="54615" y1="45468" x2="54615" y2="48201"/>
                        <a14:foregroundMark x1="60308" y1="33669" x2="41846" y2="27050"/>
                        <a14:foregroundMark x1="41846" y1="27050" x2="41692" y2="20000"/>
                        <a14:foregroundMark x1="41692" y1="20000" x2="58308" y2="21583"/>
                        <a14:foregroundMark x1="58308" y1="21583" x2="63462" y2="27194"/>
                        <a14:foregroundMark x1="63462" y1="27194" x2="55462" y2="37338"/>
                        <a14:foregroundMark x1="55692" y1="51295" x2="32769" y2="44388"/>
                        <a14:foregroundMark x1="32769" y1="44388" x2="37308" y2="38345"/>
                        <a14:foregroundMark x1="37308" y1="38345" x2="46077" y2="37914"/>
                        <a14:foregroundMark x1="46077" y1="37914" x2="53077" y2="40647"/>
                        <a14:foregroundMark x1="53077" y1="40647" x2="54692" y2="47482"/>
                        <a14:foregroundMark x1="54692" y1="47482" x2="52615" y2="51079"/>
                        <a14:foregroundMark x1="57692" y1="31583" x2="50231" y2="31079"/>
                        <a14:foregroundMark x1="50231" y1="31079" x2="43154" y2="27698"/>
                        <a14:foregroundMark x1="43154" y1="27698" x2="45923" y2="20791"/>
                        <a14:foregroundMark x1="45923" y1="20791" x2="53769" y2="19640"/>
                        <a14:foregroundMark x1="53769" y1="19640" x2="60846" y2="23813"/>
                        <a14:foregroundMark x1="60846" y1="23813" x2="58000" y2="31079"/>
                        <a14:foregroundMark x1="58000" y1="31079" x2="55462" y2="33237"/>
                        <a14:foregroundMark x1="57923" y1="32230" x2="57923" y2="32230"/>
                        <a14:foregroundMark x1="53077" y1="31799" x2="60846" y2="28201"/>
                        <a14:foregroundMark x1="60846" y1="28201" x2="58000" y2="21439"/>
                        <a14:foregroundMark x1="58000" y1="21439" x2="49231" y2="19856"/>
                        <a14:foregroundMark x1="49231" y1="19856" x2="44077" y2="25468"/>
                        <a14:foregroundMark x1="44077" y1="25468" x2="54385" y2="31583"/>
                      </a14:backgroundRemoval>
                    </a14:imgEffect>
                  </a14:imgLayer>
                </a14:imgProps>
              </a:ext>
            </a:extLst>
          </a:blip>
          <a:stretch>
            <a:fillRect/>
          </a:stretch>
        </p:blipFill>
        <p:spPr>
          <a:xfrm rot="597240" flipH="1">
            <a:off x="7182579" y="-65517"/>
            <a:ext cx="2332165" cy="2493623"/>
          </a:xfrm>
          <a:prstGeom prst="rect">
            <a:avLst/>
          </a:prstGeom>
        </p:spPr>
      </p:pic>
      <p:sp>
        <p:nvSpPr>
          <p:cNvPr id="4" name="TextBox 3">
            <a:extLst>
              <a:ext uri="{FF2B5EF4-FFF2-40B4-BE49-F238E27FC236}">
                <a16:creationId xmlns:a16="http://schemas.microsoft.com/office/drawing/2014/main" id="{81ABA12B-1130-4107-A842-5AFAB55D05A0}"/>
              </a:ext>
            </a:extLst>
          </p:cNvPr>
          <p:cNvSpPr txBox="1"/>
          <p:nvPr/>
        </p:nvSpPr>
        <p:spPr>
          <a:xfrm>
            <a:off x="239151" y="1029364"/>
            <a:ext cx="7160455" cy="1415772"/>
          </a:xfrm>
          <a:prstGeom prst="rect">
            <a:avLst/>
          </a:prstGeom>
          <a:solidFill>
            <a:schemeClr val="bg1"/>
          </a:solidFill>
          <a:ln>
            <a:noFill/>
          </a:ln>
        </p:spPr>
        <p:txBody>
          <a:bodyPr wrap="square" rtlCol="0">
            <a:spAutoFit/>
          </a:bodyPr>
          <a:lstStyle/>
          <a:p>
            <a:pPr algn="ctr"/>
            <a:r>
              <a:rPr lang="en-GB" sz="1800" b="1">
                <a:solidFill>
                  <a:schemeClr val="dk1"/>
                </a:solidFill>
                <a:latin typeface="Lucida Handwriting" panose="03010101010101010101" pitchFamily="66" charset="0"/>
                <a:sym typeface="Libre Franklin"/>
              </a:rPr>
              <a:t>“</a:t>
            </a:r>
            <a:r>
              <a:rPr lang="en-GB" sz="1800">
                <a:latin typeface="Lucida Handwriting" panose="03010101010101010101" pitchFamily="66" charset="0"/>
              </a:rPr>
              <a:t>“The more that you read, the more things you will know. The more that you learn, the more places you'll go.”</a:t>
            </a:r>
          </a:p>
          <a:p>
            <a:pPr algn="ctr"/>
            <a:r>
              <a:rPr lang="en-GB" sz="1800">
                <a:latin typeface="Lucida Handwriting" panose="03010101010101010101" pitchFamily="66" charset="0"/>
              </a:rPr>
              <a:t>― </a:t>
            </a:r>
            <a:r>
              <a:rPr lang="en-GB" sz="1800" err="1">
                <a:latin typeface="Lucida Handwriting" panose="03010101010101010101" pitchFamily="66" charset="0"/>
              </a:rPr>
              <a:t>Dr.</a:t>
            </a:r>
            <a:r>
              <a:rPr lang="en-GB" sz="1800">
                <a:latin typeface="Lucida Handwriting" panose="03010101010101010101" pitchFamily="66" charset="0"/>
              </a:rPr>
              <a:t> Seuss</a:t>
            </a:r>
          </a:p>
          <a:p>
            <a:endParaRPr lang="en-GB"/>
          </a:p>
        </p:txBody>
      </p:sp>
      <p:pic>
        <p:nvPicPr>
          <p:cNvPr id="6" name="Picture 5">
            <a:extLst>
              <a:ext uri="{FF2B5EF4-FFF2-40B4-BE49-F238E27FC236}">
                <a16:creationId xmlns:a16="http://schemas.microsoft.com/office/drawing/2014/main" id="{8ACB80D8-974D-4B0E-82A0-4D48D938874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108573" y="4001863"/>
            <a:ext cx="3454116" cy="3454116"/>
          </a:xfrm>
          <a:prstGeom prst="rect">
            <a:avLst/>
          </a:prstGeom>
        </p:spPr>
      </p:pic>
      <p:pic>
        <p:nvPicPr>
          <p:cNvPr id="8" name="Picture 7">
            <a:extLst>
              <a:ext uri="{FF2B5EF4-FFF2-40B4-BE49-F238E27FC236}">
                <a16:creationId xmlns:a16="http://schemas.microsoft.com/office/drawing/2014/main" id="{C12FAAEA-6582-4A4F-B97E-CA46830A6CB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469" l="10000" r="90000">
                        <a14:foregroundMark x1="26719" y1="43438" x2="34531" y2="41563"/>
                        <a14:foregroundMark x1="34531" y1="41563" x2="79063" y2="46250"/>
                        <a14:foregroundMark x1="79063" y1="46250" x2="86719" y2="49688"/>
                        <a14:foregroundMark x1="86719" y1="49688" x2="90156" y2="56719"/>
                        <a14:foregroundMark x1="90156" y1="56719" x2="66094" y2="85000"/>
                        <a14:foregroundMark x1="66094" y1="85000" x2="55781" y2="85156"/>
                        <a14:foregroundMark x1="55781" y1="85156" x2="46250" y2="82188"/>
                        <a14:foregroundMark x1="46250" y1="82188" x2="40156" y2="77344"/>
                        <a14:foregroundMark x1="40156" y1="77344" x2="33125" y2="61563"/>
                        <a14:foregroundMark x1="33125" y1="61563" x2="33125" y2="61094"/>
                        <a14:foregroundMark x1="40156" y1="56250" x2="53594" y2="53906"/>
                        <a14:foregroundMark x1="53594" y1="53906" x2="61719" y2="55000"/>
                        <a14:foregroundMark x1="61719" y1="55000" x2="70625" y2="60000"/>
                        <a14:foregroundMark x1="70625" y1="60000" x2="73750" y2="68438"/>
                        <a14:foregroundMark x1="73750" y1="68438" x2="70000" y2="76250"/>
                        <a14:foregroundMark x1="70000" y1="76250" x2="60156" y2="82031"/>
                        <a14:foregroundMark x1="60156" y1="82031" x2="49688" y2="83281"/>
                        <a14:foregroundMark x1="49688" y1="83281" x2="40781" y2="81719"/>
                        <a14:foregroundMark x1="40781" y1="81719" x2="36250" y2="75313"/>
                        <a14:foregroundMark x1="36250" y1="75313" x2="35469" y2="66250"/>
                        <a14:foregroundMark x1="35469" y1="66250" x2="42656" y2="54688"/>
                        <a14:foregroundMark x1="47031" y1="64844" x2="57344" y2="62031"/>
                        <a14:foregroundMark x1="57344" y1="62031" x2="64219" y2="69063"/>
                        <a14:foregroundMark x1="64219" y1="69063" x2="58750" y2="77188"/>
                        <a14:foregroundMark x1="58750" y1="77188" x2="49375" y2="79688"/>
                        <a14:foregroundMark x1="49375" y1="79688" x2="40313" y2="77656"/>
                        <a14:foregroundMark x1="40313" y1="77656" x2="41563" y2="68594"/>
                        <a14:foregroundMark x1="41563" y1="68594" x2="47031" y2="62344"/>
                        <a14:foregroundMark x1="47031" y1="62344" x2="54688" y2="59062"/>
                        <a14:foregroundMark x1="54688" y1="59062" x2="60625" y2="59375"/>
                        <a14:foregroundMark x1="60000" y1="77969" x2="51406" y2="78750"/>
                        <a14:foregroundMark x1="51406" y1="78750" x2="44844" y2="73906"/>
                        <a14:foregroundMark x1="44844" y1="73906" x2="44531" y2="65469"/>
                        <a14:foregroundMark x1="44531" y1="65469" x2="47500" y2="57969"/>
                        <a14:foregroundMark x1="47500" y1="57969" x2="55937" y2="57031"/>
                        <a14:foregroundMark x1="55937" y1="57031" x2="64219" y2="61250"/>
                        <a14:foregroundMark x1="64219" y1="61250" x2="71250" y2="69531"/>
                        <a14:foregroundMark x1="71250" y1="69531" x2="70313" y2="78750"/>
                        <a14:foregroundMark x1="70313" y1="78750" x2="62344" y2="83594"/>
                        <a14:foregroundMark x1="62344" y1="83594" x2="54375" y2="80625"/>
                        <a14:foregroundMark x1="54375" y1="80625" x2="48125" y2="72188"/>
                        <a14:foregroundMark x1="52969" y1="81719" x2="63438" y2="83906"/>
                        <a14:foregroundMark x1="63438" y1="83906" x2="71250" y2="79219"/>
                        <a14:foregroundMark x1="71250" y1="79219" x2="72188" y2="69219"/>
                        <a14:foregroundMark x1="72188" y1="69219" x2="67969" y2="61406"/>
                        <a14:foregroundMark x1="67969" y1="61406" x2="58594" y2="63125"/>
                        <a14:foregroundMark x1="58594" y1="63125" x2="52031" y2="69688"/>
                        <a14:foregroundMark x1="52031" y1="69688" x2="50313" y2="77344"/>
                        <a14:foregroundMark x1="50313" y1="77344" x2="54375" y2="85156"/>
                        <a14:foregroundMark x1="54375" y1="85156" x2="54844" y2="85625"/>
                        <a14:foregroundMark x1="62500" y1="62813" x2="65938" y2="70781"/>
                        <a14:foregroundMark x1="65938" y1="70781" x2="65625" y2="78750"/>
                        <a14:foregroundMark x1="65625" y1="78750" x2="59219" y2="84688"/>
                        <a14:foregroundMark x1="59219" y1="84688" x2="59688" y2="75781"/>
                        <a14:foregroundMark x1="59688" y1="75781" x2="64063" y2="68594"/>
                        <a14:foregroundMark x1="64063" y1="68594" x2="64844" y2="60938"/>
                        <a14:foregroundMark x1="56719" y1="82188" x2="66406" y2="68906"/>
                        <a14:foregroundMark x1="66406" y1="68906" x2="66250" y2="77188"/>
                        <a14:foregroundMark x1="66250" y1="77188" x2="57813" y2="82344"/>
                        <a14:foregroundMark x1="59531" y1="75938" x2="65313" y2="70313"/>
                        <a14:foregroundMark x1="65313" y1="70313" x2="66250" y2="78594"/>
                        <a14:foregroundMark x1="66250" y1="78594" x2="58750" y2="77500"/>
                        <a14:foregroundMark x1="29531" y1="51719" x2="35938" y2="47031"/>
                        <a14:foregroundMark x1="35938" y1="47031" x2="38438" y2="31094"/>
                        <a14:foregroundMark x1="38438" y1="31094" x2="36094" y2="22813"/>
                        <a14:foregroundMark x1="36094" y1="22813" x2="44688" y2="21094"/>
                        <a14:foregroundMark x1="44688" y1="21094" x2="53438" y2="25156"/>
                        <a14:foregroundMark x1="53438" y1="25156" x2="53594" y2="33906"/>
                        <a14:foregroundMark x1="53594" y1="33906" x2="48594" y2="41719"/>
                        <a14:foregroundMark x1="48594" y1="41719" x2="46250" y2="50625"/>
                        <a14:foregroundMark x1="46250" y1="50625" x2="39375" y2="54844"/>
                        <a14:foregroundMark x1="39375" y1="54844" x2="36406" y2="54063"/>
                        <a14:foregroundMark x1="38281" y1="32813" x2="38750" y2="43438"/>
                        <a14:foregroundMark x1="38750" y1="43438" x2="44375" y2="49844"/>
                        <a14:foregroundMark x1="44375" y1="49844" x2="46406" y2="41094"/>
                        <a14:foregroundMark x1="46406" y1="41094" x2="43750" y2="32500"/>
                        <a14:foregroundMark x1="43750" y1="32500" x2="43750" y2="32344"/>
                        <a14:foregroundMark x1="39688" y1="40938" x2="39688" y2="24844"/>
                        <a14:foregroundMark x1="39688" y1="24844" x2="50000" y2="22969"/>
                        <a14:foregroundMark x1="50000" y1="22969" x2="53125" y2="30312"/>
                        <a14:foregroundMark x1="53125" y1="30312" x2="47031" y2="38594"/>
                        <a14:foregroundMark x1="47031" y1="45781" x2="64688" y2="45000"/>
                        <a14:foregroundMark x1="64688" y1="45000" x2="82500" y2="46719"/>
                        <a14:foregroundMark x1="82500" y1="46719" x2="86875" y2="54844"/>
                        <a14:foregroundMark x1="86875" y1="54844" x2="79219" y2="57969"/>
                        <a14:foregroundMark x1="79219" y1="57969" x2="59062" y2="55937"/>
                        <a14:foregroundMark x1="59062" y1="55937" x2="44688" y2="49375"/>
                        <a14:foregroundMark x1="49531" y1="44375" x2="80156" y2="48594"/>
                        <a14:foregroundMark x1="80156" y1="48594" x2="72500" y2="53281"/>
                        <a14:foregroundMark x1="72500" y1="53281" x2="54531" y2="49688"/>
                        <a14:foregroundMark x1="54531" y1="49688" x2="49063" y2="46406"/>
                        <a14:foregroundMark x1="54219" y1="45469" x2="63438" y2="48750"/>
                        <a14:foregroundMark x1="44219" y1="85781" x2="53281" y2="82500"/>
                        <a14:foregroundMark x1="53281" y1="82500" x2="79688" y2="84219"/>
                        <a14:foregroundMark x1="79688" y1="84219" x2="74688" y2="91094"/>
                        <a14:foregroundMark x1="74688" y1="91094" x2="55469" y2="90469"/>
                        <a14:foregroundMark x1="55469" y1="90469" x2="48906" y2="87656"/>
                      </a14:backgroundRemoval>
                    </a14:imgEffect>
                  </a14:imgLayer>
                </a14:imgProps>
              </a:ext>
            </a:extLst>
          </a:blip>
          <a:stretch>
            <a:fillRect/>
          </a:stretch>
        </p:blipFill>
        <p:spPr>
          <a:xfrm rot="20765755">
            <a:off x="5531275" y="3334252"/>
            <a:ext cx="3736661" cy="373666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6D5DD9B-0680-1A0E-C4F3-9817CCB9CFFC}"/>
              </a:ext>
            </a:extLst>
          </p:cNvPr>
          <p:cNvSpPr txBox="1"/>
          <p:nvPr/>
        </p:nvSpPr>
        <p:spPr>
          <a:xfrm>
            <a:off x="576943" y="489857"/>
            <a:ext cx="4931228" cy="523220"/>
          </a:xfrm>
          <a:prstGeom prst="rect">
            <a:avLst/>
          </a:prstGeom>
          <a:noFill/>
        </p:spPr>
        <p:txBody>
          <a:bodyPr wrap="square" rtlCol="0">
            <a:spAutoFit/>
          </a:bodyPr>
          <a:lstStyle/>
          <a:p>
            <a:r>
              <a:rPr lang="en-GB" sz="2800" b="1">
                <a:solidFill>
                  <a:schemeClr val="tx1"/>
                </a:solidFill>
                <a:latin typeface="Century Gothic" panose="020B0502020202020204" pitchFamily="34" charset="0"/>
                <a:ea typeface="Arimo" panose="020B0604020202020204" charset="0"/>
                <a:cs typeface="Arimo" panose="020B0604020202020204" charset="0"/>
              </a:rPr>
              <a:t>Safeguarding</a:t>
            </a:r>
            <a:endParaRPr lang="en-GB" sz="2800" b="1">
              <a:latin typeface="Century Gothic" panose="020B0502020202020204" pitchFamily="34" charset="0"/>
            </a:endParaRPr>
          </a:p>
        </p:txBody>
      </p:sp>
      <p:sp>
        <p:nvSpPr>
          <p:cNvPr id="5" name="TextBox 4">
            <a:extLst>
              <a:ext uri="{FF2B5EF4-FFF2-40B4-BE49-F238E27FC236}">
                <a16:creationId xmlns:a16="http://schemas.microsoft.com/office/drawing/2014/main" id="{E61DFB3A-1438-6E5A-34C7-1991113837E1}"/>
              </a:ext>
            </a:extLst>
          </p:cNvPr>
          <p:cNvSpPr txBox="1"/>
          <p:nvPr/>
        </p:nvSpPr>
        <p:spPr>
          <a:xfrm>
            <a:off x="729343" y="1153886"/>
            <a:ext cx="7750628" cy="3570208"/>
          </a:xfrm>
          <a:prstGeom prst="rect">
            <a:avLst/>
          </a:prstGeom>
          <a:noFill/>
        </p:spPr>
        <p:txBody>
          <a:bodyPr wrap="square" rtlCol="0">
            <a:spAutoFit/>
          </a:bodyPr>
          <a:lstStyle/>
          <a:p>
            <a:pPr algn="l" fontAlgn="t"/>
            <a:r>
              <a:rPr lang="en-US" sz="1800" b="0" i="0">
                <a:solidFill>
                  <a:schemeClr val="tx1"/>
                </a:solidFill>
                <a:effectLst/>
                <a:latin typeface="Century Gothic" panose="020B0502020202020204" pitchFamily="34" charset="0"/>
                <a:ea typeface="Arimo" panose="020B0604020202020204" charset="0"/>
                <a:cs typeface="Arimo" panose="020B0604020202020204" charset="0"/>
              </a:rPr>
              <a:t>The Designated Leaders for Safeguarding (DSL) are </a:t>
            </a:r>
            <a:r>
              <a:rPr lang="en-US" sz="1800" b="0" i="0" err="1">
                <a:solidFill>
                  <a:schemeClr val="tx1"/>
                </a:solidFill>
                <a:effectLst/>
                <a:latin typeface="Century Gothic" panose="020B0502020202020204" pitchFamily="34" charset="0"/>
                <a:ea typeface="Arimo" panose="020B0604020202020204" charset="0"/>
                <a:cs typeface="Arimo" panose="020B0604020202020204" charset="0"/>
              </a:rPr>
              <a:t>Mrs</a:t>
            </a:r>
            <a:r>
              <a:rPr lang="en-US" sz="1800" b="0" i="0">
                <a:solidFill>
                  <a:schemeClr val="tx1"/>
                </a:solidFill>
                <a:effectLst/>
                <a:latin typeface="Century Gothic" panose="020B0502020202020204" pitchFamily="34" charset="0"/>
                <a:ea typeface="Arimo" panose="020B0604020202020204" charset="0"/>
                <a:cs typeface="Arimo" panose="020B0604020202020204" charset="0"/>
              </a:rPr>
              <a:t> Jane Byron, </a:t>
            </a:r>
            <a:r>
              <a:rPr lang="en-US" sz="1800" b="0" i="0" err="1">
                <a:solidFill>
                  <a:schemeClr val="tx1"/>
                </a:solidFill>
                <a:effectLst/>
                <a:latin typeface="Century Gothic" panose="020B0502020202020204" pitchFamily="34" charset="0"/>
                <a:ea typeface="Arimo" panose="020B0604020202020204" charset="0"/>
                <a:cs typeface="Arimo" panose="020B0604020202020204" charset="0"/>
              </a:rPr>
              <a:t>Mrs</a:t>
            </a:r>
            <a:r>
              <a:rPr lang="en-US" sz="1800" b="0" i="0">
                <a:solidFill>
                  <a:schemeClr val="tx1"/>
                </a:solidFill>
                <a:effectLst/>
                <a:latin typeface="Century Gothic" panose="020B0502020202020204" pitchFamily="34" charset="0"/>
                <a:ea typeface="Arimo" panose="020B0604020202020204" charset="0"/>
                <a:cs typeface="Arimo" panose="020B0604020202020204" charset="0"/>
              </a:rPr>
              <a:t> Karen Byer, </a:t>
            </a:r>
            <a:r>
              <a:rPr lang="en-US" sz="1800" b="0" i="0" err="1">
                <a:solidFill>
                  <a:schemeClr val="tx1"/>
                </a:solidFill>
                <a:effectLst/>
                <a:latin typeface="Century Gothic" panose="020B0502020202020204" pitchFamily="34" charset="0"/>
                <a:ea typeface="Arimo" panose="020B0604020202020204" charset="0"/>
                <a:cs typeface="Arimo" panose="020B0604020202020204" charset="0"/>
              </a:rPr>
              <a:t>Mrs</a:t>
            </a:r>
            <a:r>
              <a:rPr lang="en-US" sz="1800" b="0" i="0">
                <a:solidFill>
                  <a:schemeClr val="tx1"/>
                </a:solidFill>
                <a:effectLst/>
                <a:latin typeface="Century Gothic" panose="020B0502020202020204" pitchFamily="34" charset="0"/>
                <a:ea typeface="Arimo" panose="020B0604020202020204" charset="0"/>
                <a:cs typeface="Arimo" panose="020B0604020202020204" charset="0"/>
              </a:rPr>
              <a:t> Nazia Khawaja and </a:t>
            </a:r>
            <a:r>
              <a:rPr lang="en-US" sz="1800" b="0" i="0" err="1">
                <a:solidFill>
                  <a:schemeClr val="tx1"/>
                </a:solidFill>
                <a:effectLst/>
                <a:latin typeface="Century Gothic" panose="020B0502020202020204" pitchFamily="34" charset="0"/>
                <a:ea typeface="Arimo" panose="020B0604020202020204" charset="0"/>
                <a:cs typeface="Arimo" panose="020B0604020202020204" charset="0"/>
              </a:rPr>
              <a:t>Mrs</a:t>
            </a:r>
            <a:r>
              <a:rPr lang="en-US" sz="1800" b="0" i="0">
                <a:solidFill>
                  <a:schemeClr val="tx1"/>
                </a:solidFill>
                <a:effectLst/>
                <a:latin typeface="Century Gothic" panose="020B0502020202020204" pitchFamily="34" charset="0"/>
                <a:ea typeface="Arimo" panose="020B0604020202020204" charset="0"/>
                <a:cs typeface="Arimo" panose="020B0604020202020204" charset="0"/>
              </a:rPr>
              <a:t> Lisa Dempsey are additional DSLs.</a:t>
            </a:r>
            <a:endParaRPr lang="en-US" sz="1800" b="1">
              <a:solidFill>
                <a:schemeClr val="tx1"/>
              </a:solidFill>
              <a:latin typeface="Century Gothic" panose="020B0502020202020204" pitchFamily="34" charset="0"/>
              <a:ea typeface="Arimo" panose="020B0604020202020204" charset="0"/>
              <a:cs typeface="Arimo" panose="020B0604020202020204" charset="0"/>
            </a:endParaRPr>
          </a:p>
          <a:p>
            <a:pPr algn="l" fontAlgn="t"/>
            <a:r>
              <a:rPr lang="en-US" sz="1800" b="0" i="0">
                <a:solidFill>
                  <a:schemeClr val="tx1"/>
                </a:solidFill>
                <a:effectLst/>
                <a:latin typeface="Century Gothic" panose="020B0502020202020204" pitchFamily="34" charset="0"/>
                <a:ea typeface="Arimo" panose="020B0604020202020204" charset="0"/>
                <a:cs typeface="Arimo" panose="020B0604020202020204" charset="0"/>
              </a:rPr>
              <a:t>At Foxes Piece, the health, safety and well-being of every child is of paramount concern. We listen to our pupils and take seriously what they tell us. Our aim is that children will enjoy their time as pupils in our school.</a:t>
            </a:r>
          </a:p>
          <a:p>
            <a:pPr algn="l" fontAlgn="t"/>
            <a:r>
              <a:rPr lang="en-US" sz="1800" b="0" i="0">
                <a:solidFill>
                  <a:schemeClr val="tx1"/>
                </a:solidFill>
                <a:effectLst/>
                <a:latin typeface="Century Gothic" panose="020B0502020202020204" pitchFamily="34" charset="0"/>
                <a:ea typeface="Arimo" panose="020B0604020202020204" charset="0"/>
                <a:cs typeface="Arimo" panose="020B0604020202020204" charset="0"/>
              </a:rPr>
              <a:t>We want to work in partnership with everyone to help children achieve their full potential and make a positive contribution.</a:t>
            </a:r>
          </a:p>
          <a:p>
            <a:pPr algn="l" fontAlgn="t"/>
            <a:endParaRPr lang="en-US" sz="1600" b="0" i="0">
              <a:solidFill>
                <a:srgbClr val="565656"/>
              </a:solidFill>
              <a:effectLst/>
              <a:latin typeface="Century Gothic" panose="020B0502020202020204" pitchFamily="34" charset="0"/>
              <a:ea typeface="Arimo" panose="020B0604020202020204" charset="0"/>
              <a:cs typeface="Arimo" panose="020B0604020202020204" charset="0"/>
            </a:endParaRPr>
          </a:p>
          <a:p>
            <a:pPr algn="ctr" fontAlgn="t"/>
            <a:r>
              <a:rPr lang="en-US" sz="1600" b="1" i="0">
                <a:solidFill>
                  <a:schemeClr val="tx1"/>
                </a:solidFill>
                <a:effectLst/>
                <a:latin typeface="Century Gothic" panose="020B0502020202020204" pitchFamily="34" charset="0"/>
                <a:ea typeface="Arimo" panose="020B0604020202020204" charset="0"/>
                <a:cs typeface="Arimo" panose="020B0604020202020204" charset="0"/>
              </a:rPr>
              <a:t>For all safeguarding related queries please email -</a:t>
            </a:r>
            <a:endParaRPr lang="en-US" sz="1600" b="0" i="0">
              <a:solidFill>
                <a:schemeClr val="tx1"/>
              </a:solidFill>
              <a:effectLst/>
              <a:latin typeface="Century Gothic" panose="020B0502020202020204" pitchFamily="34" charset="0"/>
              <a:ea typeface="Arimo" panose="020B0604020202020204" charset="0"/>
              <a:cs typeface="Arimo" panose="020B0604020202020204" charset="0"/>
            </a:endParaRPr>
          </a:p>
          <a:p>
            <a:pPr algn="ctr" fontAlgn="t"/>
            <a:r>
              <a:rPr lang="en-US" sz="1600" b="0" i="0">
                <a:solidFill>
                  <a:schemeClr val="tx1"/>
                </a:solidFill>
                <a:effectLst/>
                <a:latin typeface="Century Gothic" panose="020B0502020202020204" pitchFamily="34" charset="0"/>
                <a:ea typeface="Arimo" panose="020B0604020202020204" charset="0"/>
                <a:cs typeface="Arimo" panose="020B0604020202020204" charset="0"/>
              </a:rPr>
              <a:t> </a:t>
            </a:r>
          </a:p>
          <a:p>
            <a:pPr algn="ctr" fontAlgn="t"/>
            <a:r>
              <a:rPr lang="en-US" sz="1600" b="1" i="0">
                <a:solidFill>
                  <a:schemeClr val="tx1"/>
                </a:solidFill>
                <a:effectLst/>
                <a:latin typeface="Century Gothic" panose="020B0502020202020204" pitchFamily="34" charset="0"/>
                <a:ea typeface="Arimo" panose="020B0604020202020204" charset="0"/>
                <a:cs typeface="Arimo" panose="020B0604020202020204" charset="0"/>
              </a:rPr>
              <a:t>       safeguarding@foxespiece.co.uk</a:t>
            </a:r>
          </a:p>
        </p:txBody>
      </p:sp>
      <p:pic>
        <p:nvPicPr>
          <p:cNvPr id="6" name="Picture 5">
            <a:extLst>
              <a:ext uri="{FF2B5EF4-FFF2-40B4-BE49-F238E27FC236}">
                <a16:creationId xmlns:a16="http://schemas.microsoft.com/office/drawing/2014/main" id="{FBDF8A4A-3E88-36EA-8EB5-7F72D546CEEF}"/>
              </a:ext>
            </a:extLst>
          </p:cNvPr>
          <p:cNvPicPr>
            <a:picLocks noChangeAspect="1"/>
          </p:cNvPicPr>
          <p:nvPr/>
        </p:nvPicPr>
        <p:blipFill>
          <a:blip r:embed="rId2"/>
          <a:stretch>
            <a:fillRect/>
          </a:stretch>
        </p:blipFill>
        <p:spPr>
          <a:xfrm>
            <a:off x="2117273" y="5046844"/>
            <a:ext cx="4974767" cy="1688738"/>
          </a:xfrm>
          <a:prstGeom prst="rect">
            <a:avLst/>
          </a:prstGeom>
        </p:spPr>
      </p:pic>
    </p:spTree>
    <p:extLst>
      <p:ext uri="{BB962C8B-B14F-4D97-AF65-F5344CB8AC3E}">
        <p14:creationId xmlns:p14="http://schemas.microsoft.com/office/powerpoint/2010/main" val="2139061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811210" y="414679"/>
            <a:ext cx="7521575" cy="54927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1"/>
              </a:buClr>
              <a:buSzPts val="2800"/>
              <a:buFont typeface="Arial"/>
              <a:buNone/>
            </a:pPr>
            <a:r>
              <a:rPr lang="en-GB">
                <a:latin typeface="Century Gothic" panose="020B0502020202020204" pitchFamily="34" charset="0"/>
              </a:rPr>
              <a:t>Thank you for attending today!</a:t>
            </a:r>
            <a:endParaRPr>
              <a:latin typeface="Century Gothic" panose="020B0502020202020204" pitchFamily="34" charset="0"/>
            </a:endParaRPr>
          </a:p>
        </p:txBody>
      </p:sp>
      <p:sp>
        <p:nvSpPr>
          <p:cNvPr id="140" name="Google Shape;140;p22"/>
          <p:cNvSpPr txBox="1">
            <a:spLocks noGrp="1"/>
          </p:cNvSpPr>
          <p:nvPr>
            <p:ph type="body" idx="1"/>
          </p:nvPr>
        </p:nvSpPr>
        <p:spPr>
          <a:xfrm>
            <a:off x="386862" y="3045655"/>
            <a:ext cx="8911883" cy="2996419"/>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400"/>
              <a:buFont typeface="Arial" panose="020B0604020202020204" pitchFamily="34" charset="0"/>
              <a:buChar char="•"/>
            </a:pPr>
            <a:r>
              <a:rPr lang="en-US" sz="1800" b="0">
                <a:latin typeface="Century Gothic" panose="020B0502020202020204" pitchFamily="34" charset="0"/>
                <a:ea typeface="Arial"/>
                <a:cs typeface="Arial"/>
                <a:sym typeface="Arial"/>
              </a:rPr>
              <a:t> I</a:t>
            </a:r>
            <a:r>
              <a:rPr lang="en-US" sz="1800" b="0" i="0" u="none">
                <a:solidFill>
                  <a:schemeClr val="dk1"/>
                </a:solidFill>
                <a:latin typeface="Century Gothic" panose="020B0502020202020204" pitchFamily="34" charset="0"/>
                <a:ea typeface="Arial"/>
                <a:cs typeface="Arial"/>
                <a:sym typeface="Arial"/>
              </a:rPr>
              <a:t>f you would like to volunteer to work at Foxes Piece, please contact the school office. We are always very appreciative of any extra help!</a:t>
            </a:r>
            <a:endParaRPr sz="1800">
              <a:latin typeface="Century Gothic" panose="020B0502020202020204" pitchFamily="34" charset="0"/>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endParaRPr sz="1800" b="0" i="0" u="none">
              <a:solidFill>
                <a:schemeClr val="dk1"/>
              </a:solidFill>
              <a:latin typeface="Century Gothic" panose="020B0502020202020204" pitchFamily="34" charset="0"/>
              <a:ea typeface="Arial"/>
              <a:cs typeface="Arial"/>
              <a:sym typeface="Arial"/>
            </a:endParaRPr>
          </a:p>
          <a:p>
            <a:pPr marL="342900" marR="0" lvl="0" indent="-342900" algn="l" rtl="0">
              <a:lnSpc>
                <a:spcPct val="100000"/>
              </a:lnSpc>
              <a:spcBef>
                <a:spcPts val="800"/>
              </a:spcBef>
              <a:spcAft>
                <a:spcPts val="0"/>
              </a:spcAft>
              <a:buClr>
                <a:schemeClr val="dk1"/>
              </a:buClr>
              <a:buSzPts val="2400"/>
              <a:buFont typeface="Arial" panose="020B0604020202020204" pitchFamily="34" charset="0"/>
              <a:buChar char="•"/>
            </a:pPr>
            <a:r>
              <a:rPr lang="en-US" sz="1800" b="0" i="0" u="none">
                <a:solidFill>
                  <a:schemeClr val="dk1"/>
                </a:solidFill>
                <a:latin typeface="Century Gothic" panose="020B0502020202020204" pitchFamily="34" charset="0"/>
                <a:ea typeface="Arial"/>
                <a:cs typeface="Arial"/>
                <a:sym typeface="Arial"/>
              </a:rPr>
              <a:t>We look forward to working with you and your children this year.</a:t>
            </a:r>
          </a:p>
        </p:txBody>
      </p:sp>
      <p:pic>
        <p:nvPicPr>
          <p:cNvPr id="4" name="Picture 2" descr="Cartoon Fox Poses - Openclipart">
            <a:extLst>
              <a:ext uri="{FF2B5EF4-FFF2-40B4-BE49-F238E27FC236}">
                <a16:creationId xmlns:a16="http://schemas.microsoft.com/office/drawing/2014/main" id="{DD575169-4827-4ED5-BAD4-83E0BBD67A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9898" y="1075860"/>
            <a:ext cx="5444197" cy="16546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9BD59D-0B59-450B-B1D9-5B45ADC76016}">
  <ds:schemaRefs>
    <ds:schemaRef ds:uri="http://purl.org/dc/terms/"/>
    <ds:schemaRef ds:uri="http://purl.org/dc/elements/1.1/"/>
    <ds:schemaRef ds:uri="http://schemas.microsoft.com/office/2006/metadata/properties"/>
    <ds:schemaRef ds:uri="http://schemas.microsoft.com/office/2006/documentManagement/types"/>
    <ds:schemaRef ds:uri="94405022-7a65-4182-94bd-deb136626dfc"/>
    <ds:schemaRef ds:uri="http://www.w3.org/XML/1998/namespace"/>
    <ds:schemaRef ds:uri="http://schemas.microsoft.com/office/infopath/2007/PartnerControls"/>
    <ds:schemaRef ds:uri="http://schemas.openxmlformats.org/package/2006/metadata/core-properties"/>
    <ds:schemaRef ds:uri="017a7080-fdc7-47e4-8e5f-997a017977d3"/>
    <ds:schemaRef ds:uri="http://purl.org/dc/dcmitype/"/>
  </ds:schemaRefs>
</ds:datastoreItem>
</file>

<file path=customXml/itemProps2.xml><?xml version="1.0" encoding="utf-8"?>
<ds:datastoreItem xmlns:ds="http://schemas.openxmlformats.org/officeDocument/2006/customXml" ds:itemID="{47EEA1E1-15BC-46DB-A46F-2B9AF1ADD329}"/>
</file>

<file path=customXml/itemProps3.xml><?xml version="1.0" encoding="utf-8"?>
<ds:datastoreItem xmlns:ds="http://schemas.openxmlformats.org/officeDocument/2006/customXml" ds:itemID="{192DFAC5-D499-4C48-A506-9F4FB34838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1706</Words>
  <Application>Microsoft Office PowerPoint</Application>
  <PresentationFormat>On-screen Show (4:3)</PresentationFormat>
  <Paragraphs>144</Paragraphs>
  <Slides>19</Slides>
  <Notes>13</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1_Angles</vt:lpstr>
      <vt:lpstr>Angles</vt:lpstr>
      <vt:lpstr> WELCOME TO RECEPTION    OAK CLASS</vt:lpstr>
      <vt:lpstr>PowerPoint Presentation</vt:lpstr>
      <vt:lpstr>PowerPoint Presentation</vt:lpstr>
      <vt:lpstr>MORNING REMINDERS  </vt:lpstr>
      <vt:lpstr>BREAK AND LUNCHTIMES</vt:lpstr>
      <vt:lpstr> REWARDS IN THE CLASSROOM </vt:lpstr>
      <vt:lpstr>  IN THE CLASSROOM Classroom Routines  </vt:lpstr>
      <vt:lpstr>UNIFORM</vt:lpstr>
      <vt:lpstr>PowerPoint Presentation</vt:lpstr>
      <vt:lpstr>COMMUNICATION</vt:lpstr>
      <vt:lpstr>Our Learning Journey</vt:lpstr>
      <vt:lpstr>Phonics and Reading</vt:lpstr>
      <vt:lpstr>Assessment</vt:lpstr>
      <vt:lpstr> Forest School </vt:lpstr>
      <vt:lpstr>Children benefit from a forest school experience because it allows them-</vt:lpstr>
      <vt:lpstr>WOW moments!</vt:lpstr>
      <vt:lpstr>HOMEWORK</vt:lpstr>
      <vt:lpstr>PowerPoint Presentation</vt:lpstr>
      <vt:lpstr>Thank you for attending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NAME OF TEACHER  (include photo)</dc:title>
  <dc:creator>Lisa Dempsey</dc:creator>
  <cp:lastModifiedBy>LFern</cp:lastModifiedBy>
  <cp:revision>118</cp:revision>
  <dcterms:modified xsi:type="dcterms:W3CDTF">2026-09-01T18:08:13Z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ies>
</file>